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Quattrocento"/>
      <p:regular r:id="rId17"/>
    </p:embeddedFont>
    <p:embeddedFont>
      <p:font typeface="Quattrocento"/>
      <p:regular r:id="rId18"/>
    </p:embeddedFont>
    <p:embeddedFont>
      <p:font typeface="Quattrocento"/>
      <p:regular r:id="rId19"/>
    </p:embeddedFont>
    <p:embeddedFont>
      <p:font typeface="Quattrocento"/>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svg"/><Relationship Id="rId3" Type="http://schemas.openxmlformats.org/officeDocument/2006/relationships/image" Target="../media/image-3-3.png"/><Relationship Id="rId4" Type="http://schemas.openxmlformats.org/officeDocument/2006/relationships/image" Target="../media/image-3-4.svg"/><Relationship Id="rId5" Type="http://schemas.openxmlformats.org/officeDocument/2006/relationships/image" Target="../media/image-3-5.png"/><Relationship Id="rId6" Type="http://schemas.openxmlformats.org/officeDocument/2006/relationships/image" Target="../media/image-3-6.svg"/><Relationship Id="rId7" Type="http://schemas.openxmlformats.org/officeDocument/2006/relationships/image" Target="../media/image-3-7.png"/><Relationship Id="rId8" Type="http://schemas.openxmlformats.org/officeDocument/2006/relationships/image" Target="../media/image-3-8.svg"/><Relationship Id="rId9" Type="http://schemas.openxmlformats.org/officeDocument/2006/relationships/slideLayout" Target="../slideLayouts/slideLayout4.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5.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svg"/><Relationship Id="rId3" Type="http://schemas.openxmlformats.org/officeDocument/2006/relationships/image" Target="../media/image-9-3.png"/><Relationship Id="rId4" Type="http://schemas.openxmlformats.org/officeDocument/2006/relationships/image" Target="../media/image-9-4.svg"/><Relationship Id="rId5" Type="http://schemas.openxmlformats.org/officeDocument/2006/relationships/image" Target="../media/image-9-5.png"/><Relationship Id="rId6" Type="http://schemas.openxmlformats.org/officeDocument/2006/relationships/image" Target="../media/image-9-6.svg"/><Relationship Id="rId7" Type="http://schemas.openxmlformats.org/officeDocument/2006/relationships/image" Target="../media/image-9-7.png"/><Relationship Id="rId8" Type="http://schemas.openxmlformats.org/officeDocument/2006/relationships/image" Target="../media/image-9-8.svg"/><Relationship Id="rId9" Type="http://schemas.openxmlformats.org/officeDocument/2006/relationships/slideLayout" Target="../slideLayouts/slideLayout10.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24124" y="2349579"/>
            <a:ext cx="7468553" cy="1231821"/>
          </a:xfrm>
          <a:prstGeom prst="rect">
            <a:avLst/>
          </a:prstGeom>
          <a:noFill/>
          <a:ln/>
        </p:spPr>
        <p:txBody>
          <a:bodyPr wrap="square" lIns="0" tIns="0" rIns="0" bIns="0" rtlCol="0" anchor="t"/>
          <a:lstStyle/>
          <a:p>
            <a:pPr algn="l" indent="0" marL="0">
              <a:lnSpc>
                <a:spcPts val="4850"/>
              </a:lnSpc>
              <a:buNone/>
            </a:pPr>
            <a:r>
              <a:rPr lang="en-US" sz="3850" dirty="0">
                <a:solidFill>
                  <a:srgbClr val="FFD9BE"/>
                </a:solidFill>
                <a:latin typeface="Quattrocento" pitchFamily="34" charset="0"/>
                <a:ea typeface="Quattrocento" pitchFamily="34" charset="-122"/>
                <a:cs typeface="Quattrocento" pitchFamily="34" charset="-120"/>
              </a:rPr>
              <a:t>Ghidul Complet de Îngrijire a Grădinii</a:t>
            </a:r>
            <a:endParaRPr lang="en-US" sz="3850" dirty="0"/>
          </a:p>
        </p:txBody>
      </p:sp>
      <p:sp>
        <p:nvSpPr>
          <p:cNvPr id="4" name="Text 1"/>
          <p:cNvSpPr/>
          <p:nvPr/>
        </p:nvSpPr>
        <p:spPr>
          <a:xfrm>
            <a:off x="6324124" y="3895487"/>
            <a:ext cx="7468553" cy="1340168"/>
          </a:xfrm>
          <a:prstGeom prst="rect">
            <a:avLst/>
          </a:prstGeom>
          <a:noFill/>
          <a:ln/>
        </p:spPr>
        <p:txBody>
          <a:bodyPr wrap="square" lIns="0" tIns="0" rIns="0" bIns="0" rtlCol="0" anchor="t"/>
          <a:lstStyle/>
          <a:p>
            <a:pPr algn="l" indent="0" marL="0">
              <a:lnSpc>
                <a:spcPts val="2600"/>
              </a:lnSpc>
              <a:buNone/>
            </a:pPr>
            <a:r>
              <a:rPr lang="en-US" sz="1600" dirty="0">
                <a:solidFill>
                  <a:srgbClr val="F9EEE7"/>
                </a:solidFill>
                <a:latin typeface="Quattrocento" pitchFamily="34" charset="0"/>
                <a:ea typeface="Quattrocento" pitchFamily="34" charset="-122"/>
                <a:cs typeface="Quattrocento" pitchFamily="34" charset="-120"/>
              </a:rPr>
              <a:t>De la gazon la arbori ornamentali — tot ce trebuie să știi pentru o grădină frumoasă, sănătoasă și sustenabilă în România. Acest ghid îți oferă sfaturi practice, exemple de specii potrivite climatului nostru și idei pentru a transforma grădina ta într-un adevărat ecosistem viu.</a:t>
            </a:r>
            <a:endParaRPr lang="en-US" sz="1600" dirty="0"/>
          </a:p>
        </p:txBody>
      </p:sp>
      <p:sp>
        <p:nvSpPr>
          <p:cNvPr id="5" name="Shape 2"/>
          <p:cNvSpPr/>
          <p:nvPr/>
        </p:nvSpPr>
        <p:spPr>
          <a:xfrm>
            <a:off x="6324124" y="5478899"/>
            <a:ext cx="836652" cy="393502"/>
          </a:xfrm>
          <a:prstGeom prst="roundRect">
            <a:avLst>
              <a:gd name="adj" fmla="val 6388"/>
            </a:avLst>
          </a:prstGeom>
          <a:solidFill>
            <a:srgbClr val="441709"/>
          </a:solidFill>
          <a:ln/>
        </p:spPr>
      </p:sp>
      <p:sp>
        <p:nvSpPr>
          <p:cNvPr id="6" name="Text 3"/>
          <p:cNvSpPr/>
          <p:nvPr/>
        </p:nvSpPr>
        <p:spPr>
          <a:xfrm>
            <a:off x="6449735" y="5541645"/>
            <a:ext cx="585430" cy="268010"/>
          </a:xfrm>
          <a:prstGeom prst="rect">
            <a:avLst/>
          </a:prstGeom>
          <a:noFill/>
          <a:ln/>
        </p:spPr>
        <p:txBody>
          <a:bodyPr wrap="none" lIns="0" tIns="0" rIns="0" bIns="0" rtlCol="0" anchor="t"/>
          <a:lstStyle/>
          <a:p>
            <a:pPr algn="l" indent="0" marL="0">
              <a:lnSpc>
                <a:spcPts val="2100"/>
              </a:lnSpc>
              <a:buNone/>
            </a:pPr>
            <a:r>
              <a:rPr lang="en-US" sz="1300" dirty="0">
                <a:solidFill>
                  <a:srgbClr val="F9EEE7"/>
                </a:solidFill>
                <a:latin typeface="Quattrocento" pitchFamily="34" charset="0"/>
                <a:ea typeface="Quattrocento" pitchFamily="34" charset="-122"/>
                <a:cs typeface="Quattrocento" pitchFamily="34" charset="-120"/>
              </a:rPr>
              <a:t>GAZON</a:t>
            </a:r>
            <a:endParaRPr lang="en-US" sz="1300" dirty="0"/>
          </a:p>
        </p:txBody>
      </p:sp>
      <p:sp>
        <p:nvSpPr>
          <p:cNvPr id="7" name="Shape 4"/>
          <p:cNvSpPr/>
          <p:nvPr/>
        </p:nvSpPr>
        <p:spPr>
          <a:xfrm>
            <a:off x="7265432" y="5471279"/>
            <a:ext cx="2175272" cy="408742"/>
          </a:xfrm>
          <a:prstGeom prst="roundRect">
            <a:avLst>
              <a:gd name="adj" fmla="val 6149"/>
            </a:avLst>
          </a:prstGeom>
          <a:noFill/>
          <a:ln w="7620">
            <a:solidFill>
              <a:srgbClr val="EF9C82"/>
            </a:solidFill>
            <a:prstDash val="solid"/>
          </a:ln>
        </p:spPr>
      </p:sp>
      <p:sp>
        <p:nvSpPr>
          <p:cNvPr id="8" name="Text 5"/>
          <p:cNvSpPr/>
          <p:nvPr/>
        </p:nvSpPr>
        <p:spPr>
          <a:xfrm>
            <a:off x="7398663" y="5541645"/>
            <a:ext cx="1908810" cy="268010"/>
          </a:xfrm>
          <a:prstGeom prst="rect">
            <a:avLst/>
          </a:prstGeom>
          <a:noFill/>
          <a:ln/>
        </p:spPr>
        <p:txBody>
          <a:bodyPr wrap="none" lIns="0" tIns="0" rIns="0" bIns="0" rtlCol="0" anchor="t"/>
          <a:lstStyle/>
          <a:p>
            <a:pPr algn="l" indent="0" marL="0">
              <a:lnSpc>
                <a:spcPts val="2100"/>
              </a:lnSpc>
              <a:buNone/>
            </a:pPr>
            <a:r>
              <a:rPr lang="en-US" sz="1300" dirty="0">
                <a:solidFill>
                  <a:srgbClr val="EF9C82"/>
                </a:solidFill>
                <a:latin typeface="Quattrocento" pitchFamily="34" charset="0"/>
                <a:ea typeface="Quattrocento" pitchFamily="34" charset="-122"/>
                <a:cs typeface="Quattrocento" pitchFamily="34" charset="-120"/>
              </a:rPr>
              <a:t>IERBURI ORNAMENTALE</a:t>
            </a:r>
            <a:endParaRPr lang="en-US" sz="1300" dirty="0"/>
          </a:p>
        </p:txBody>
      </p:sp>
      <p:sp>
        <p:nvSpPr>
          <p:cNvPr id="9" name="Shape 6"/>
          <p:cNvSpPr/>
          <p:nvPr/>
        </p:nvSpPr>
        <p:spPr>
          <a:xfrm>
            <a:off x="9545360" y="5471279"/>
            <a:ext cx="951190" cy="408742"/>
          </a:xfrm>
          <a:prstGeom prst="roundRect">
            <a:avLst>
              <a:gd name="adj" fmla="val 6149"/>
            </a:avLst>
          </a:prstGeom>
          <a:noFill/>
          <a:ln w="7620">
            <a:solidFill>
              <a:srgbClr val="EF9C82"/>
            </a:solidFill>
            <a:prstDash val="solid"/>
          </a:ln>
        </p:spPr>
      </p:sp>
      <p:sp>
        <p:nvSpPr>
          <p:cNvPr id="10" name="Text 7"/>
          <p:cNvSpPr/>
          <p:nvPr/>
        </p:nvSpPr>
        <p:spPr>
          <a:xfrm>
            <a:off x="9678591" y="5541645"/>
            <a:ext cx="684728" cy="268010"/>
          </a:xfrm>
          <a:prstGeom prst="rect">
            <a:avLst/>
          </a:prstGeom>
          <a:noFill/>
          <a:ln/>
        </p:spPr>
        <p:txBody>
          <a:bodyPr wrap="none" lIns="0" tIns="0" rIns="0" bIns="0" rtlCol="0" anchor="t"/>
          <a:lstStyle/>
          <a:p>
            <a:pPr algn="l" indent="0" marL="0">
              <a:lnSpc>
                <a:spcPts val="2100"/>
              </a:lnSpc>
              <a:buNone/>
            </a:pPr>
            <a:r>
              <a:rPr lang="en-US" sz="1300" dirty="0">
                <a:solidFill>
                  <a:srgbClr val="EF9C82"/>
                </a:solidFill>
                <a:latin typeface="Quattrocento" pitchFamily="34" charset="0"/>
                <a:ea typeface="Quattrocento" pitchFamily="34" charset="-122"/>
                <a:cs typeface="Quattrocento" pitchFamily="34" charset="-120"/>
              </a:rPr>
              <a:t>ARBUȘTI</a:t>
            </a:r>
            <a:endParaRPr lang="en-US" sz="1300" dirty="0"/>
          </a:p>
        </p:txBody>
      </p:sp>
      <p:sp>
        <p:nvSpPr>
          <p:cNvPr id="11" name="Shape 8"/>
          <p:cNvSpPr/>
          <p:nvPr/>
        </p:nvSpPr>
        <p:spPr>
          <a:xfrm>
            <a:off x="10601206" y="5471279"/>
            <a:ext cx="874157" cy="408742"/>
          </a:xfrm>
          <a:prstGeom prst="roundRect">
            <a:avLst>
              <a:gd name="adj" fmla="val 6149"/>
            </a:avLst>
          </a:prstGeom>
          <a:noFill/>
          <a:ln w="7620">
            <a:solidFill>
              <a:srgbClr val="EF9C82"/>
            </a:solidFill>
            <a:prstDash val="solid"/>
          </a:ln>
        </p:spPr>
      </p:sp>
      <p:sp>
        <p:nvSpPr>
          <p:cNvPr id="12" name="Text 9"/>
          <p:cNvSpPr/>
          <p:nvPr/>
        </p:nvSpPr>
        <p:spPr>
          <a:xfrm>
            <a:off x="10734437" y="5541645"/>
            <a:ext cx="607695" cy="268010"/>
          </a:xfrm>
          <a:prstGeom prst="rect">
            <a:avLst/>
          </a:prstGeom>
          <a:noFill/>
          <a:ln/>
        </p:spPr>
        <p:txBody>
          <a:bodyPr wrap="none" lIns="0" tIns="0" rIns="0" bIns="0" rtlCol="0" anchor="t"/>
          <a:lstStyle/>
          <a:p>
            <a:pPr algn="l" indent="0" marL="0">
              <a:lnSpc>
                <a:spcPts val="2100"/>
              </a:lnSpc>
              <a:buNone/>
            </a:pPr>
            <a:r>
              <a:rPr lang="en-US" sz="1300" dirty="0">
                <a:solidFill>
                  <a:srgbClr val="EF9C82"/>
                </a:solidFill>
                <a:latin typeface="Quattrocento" pitchFamily="34" charset="0"/>
                <a:ea typeface="Quattrocento" pitchFamily="34" charset="-122"/>
                <a:cs typeface="Quattrocento" pitchFamily="34" charset="-120"/>
              </a:rPr>
              <a:t>ARBORI</a:t>
            </a:r>
            <a:endParaRPr lang="en-US" sz="1300" dirty="0"/>
          </a:p>
        </p:txBody>
      </p:sp>
      <p:sp>
        <p:nvSpPr>
          <p:cNvPr id="13" name="Shape 10"/>
          <p:cNvSpPr/>
          <p:nvPr/>
        </p:nvSpPr>
        <p:spPr>
          <a:xfrm>
            <a:off x="11580019" y="5471279"/>
            <a:ext cx="1652111" cy="408742"/>
          </a:xfrm>
          <a:prstGeom prst="roundRect">
            <a:avLst>
              <a:gd name="adj" fmla="val 6149"/>
            </a:avLst>
          </a:prstGeom>
          <a:noFill/>
          <a:ln w="7620">
            <a:solidFill>
              <a:srgbClr val="EF9C82"/>
            </a:solidFill>
            <a:prstDash val="solid"/>
          </a:ln>
        </p:spPr>
      </p:sp>
      <p:sp>
        <p:nvSpPr>
          <p:cNvPr id="14" name="Text 11"/>
          <p:cNvSpPr/>
          <p:nvPr/>
        </p:nvSpPr>
        <p:spPr>
          <a:xfrm>
            <a:off x="11713250" y="5541645"/>
            <a:ext cx="1385649" cy="268010"/>
          </a:xfrm>
          <a:prstGeom prst="rect">
            <a:avLst/>
          </a:prstGeom>
          <a:noFill/>
          <a:ln/>
        </p:spPr>
        <p:txBody>
          <a:bodyPr wrap="none" lIns="0" tIns="0" rIns="0" bIns="0" rtlCol="0" anchor="t"/>
          <a:lstStyle/>
          <a:p>
            <a:pPr algn="l" indent="0" marL="0">
              <a:lnSpc>
                <a:spcPts val="2100"/>
              </a:lnSpc>
              <a:buNone/>
            </a:pPr>
            <a:r>
              <a:rPr lang="en-US" sz="1300" dirty="0">
                <a:solidFill>
                  <a:srgbClr val="EF9C82"/>
                </a:solidFill>
                <a:latin typeface="Quattrocento" pitchFamily="34" charset="0"/>
                <a:ea typeface="Quattrocento" pitchFamily="34" charset="-122"/>
                <a:cs typeface="Quattrocento" pitchFamily="34" charset="-120"/>
              </a:rPr>
              <a:t>PLANTE CU FLORI</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87373" y="1132046"/>
            <a:ext cx="7630001" cy="532209"/>
          </a:xfrm>
          <a:prstGeom prst="rect">
            <a:avLst/>
          </a:prstGeom>
          <a:noFill/>
          <a:ln/>
        </p:spPr>
        <p:txBody>
          <a:bodyPr wrap="none" lIns="0" tIns="0" rIns="0" bIns="0" rtlCol="0" anchor="t"/>
          <a:lstStyle/>
          <a:p>
            <a:pPr algn="l" indent="0" marL="0">
              <a:lnSpc>
                <a:spcPts val="4000"/>
              </a:lnSpc>
              <a:buNone/>
            </a:pPr>
            <a:r>
              <a:rPr lang="en-US" sz="3200" dirty="0">
                <a:solidFill>
                  <a:srgbClr val="000000"/>
                </a:solidFill>
                <a:latin typeface="Quattrocento" pitchFamily="34" charset="0"/>
                <a:ea typeface="Quattrocento" pitchFamily="34" charset="-122"/>
                <a:cs typeface="Quattrocento" pitchFamily="34" charset="-120"/>
              </a:rPr>
              <a:t>🌱</a:t>
            </a:r>
            <a:pPr algn="l" indent="0" marL="0">
              <a:lnSpc>
                <a:spcPts val="4000"/>
              </a:lnSpc>
              <a:buNone/>
            </a:pPr>
            <a:r>
              <a:rPr lang="en-US" sz="3200" dirty="0">
                <a:solidFill>
                  <a:srgbClr val="FFD9BE"/>
                </a:solidFill>
                <a:latin typeface="Quattrocento" pitchFamily="34" charset="0"/>
                <a:ea typeface="Quattrocento" pitchFamily="34" charset="-122"/>
                <a:cs typeface="Quattrocento" pitchFamily="34" charset="-120"/>
              </a:rPr>
              <a:t> Concluzie — Grădina ca Ecosistem Viu</a:t>
            </a:r>
            <a:endParaRPr lang="en-US" sz="3200" dirty="0"/>
          </a:p>
        </p:txBody>
      </p:sp>
      <p:sp>
        <p:nvSpPr>
          <p:cNvPr id="3" name="Text 1"/>
          <p:cNvSpPr/>
          <p:nvPr/>
        </p:nvSpPr>
        <p:spPr>
          <a:xfrm>
            <a:off x="887373" y="1950720"/>
            <a:ext cx="12855535" cy="506254"/>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Cheia unei grădini de succes și sustenabile este să alegi plantele potrivite pentru locul potrivit și să accepți că perfecțiunea imaculată nu este nici naturală, nici de dorit. O grădină plină de viață, care zumzăie de insecte și în care păsările vin să se adăpostească, este cea mai frumoasă și sănătoasă recompensă.</a:t>
            </a:r>
            <a:endParaRPr lang="en-US" sz="1350" dirty="0"/>
          </a:p>
        </p:txBody>
      </p:sp>
      <p:sp>
        <p:nvSpPr>
          <p:cNvPr id="4" name="Text 2"/>
          <p:cNvSpPr/>
          <p:nvPr/>
        </p:nvSpPr>
        <p:spPr>
          <a:xfrm>
            <a:off x="887373" y="2618065"/>
            <a:ext cx="173117" cy="216456"/>
          </a:xfrm>
          <a:prstGeom prst="rect">
            <a:avLst/>
          </a:prstGeom>
          <a:noFill/>
          <a:ln/>
        </p:spPr>
        <p:txBody>
          <a:bodyPr wrap="none" lIns="0" tIns="0" rIns="0" bIns="0" rtlCol="0" anchor="t"/>
          <a:lstStyle/>
          <a:p>
            <a:pPr algn="l" indent="0" marL="0">
              <a:lnSpc>
                <a:spcPts val="1950"/>
              </a:lnSpc>
              <a:buNone/>
            </a:pPr>
            <a:r>
              <a:rPr lang="en-US" sz="1350" dirty="0">
                <a:solidFill>
                  <a:srgbClr val="F9EEE7"/>
                </a:solidFill>
                <a:latin typeface="Quattrocento Light" pitchFamily="34" charset="0"/>
                <a:ea typeface="Quattrocento Light" pitchFamily="34" charset="-122"/>
                <a:cs typeface="Quattrocento Light" pitchFamily="34" charset="-120"/>
              </a:rPr>
              <a:t>01</a:t>
            </a:r>
            <a:endParaRPr lang="en-US" sz="1350" dirty="0"/>
          </a:p>
        </p:txBody>
      </p:sp>
      <p:sp>
        <p:nvSpPr>
          <p:cNvPr id="5" name="Shape 3"/>
          <p:cNvSpPr/>
          <p:nvPr/>
        </p:nvSpPr>
        <p:spPr>
          <a:xfrm>
            <a:off x="887373" y="2889409"/>
            <a:ext cx="6356152" cy="22860"/>
          </a:xfrm>
          <a:prstGeom prst="rect">
            <a:avLst/>
          </a:prstGeom>
          <a:solidFill>
            <a:srgbClr val="EF9C82"/>
          </a:solidFill>
          <a:ln/>
        </p:spPr>
      </p:sp>
      <p:sp>
        <p:nvSpPr>
          <p:cNvPr id="6" name="Text 4"/>
          <p:cNvSpPr/>
          <p:nvPr/>
        </p:nvSpPr>
        <p:spPr>
          <a:xfrm>
            <a:off x="887373" y="3021687"/>
            <a:ext cx="2037755" cy="254794"/>
          </a:xfrm>
          <a:prstGeom prst="rect">
            <a:avLst/>
          </a:prstGeom>
          <a:noFill/>
          <a:ln/>
        </p:spPr>
        <p:txBody>
          <a:bodyPr wrap="none" lIns="0" tIns="0" rIns="0" bIns="0" rtlCol="0" anchor="t"/>
          <a:lstStyle/>
          <a:p>
            <a:pPr algn="l" indent="0" marL="0">
              <a:lnSpc>
                <a:spcPts val="2000"/>
              </a:lnSpc>
              <a:buNone/>
            </a:pPr>
            <a:r>
              <a:rPr lang="en-US" sz="1600" dirty="0">
                <a:solidFill>
                  <a:srgbClr val="F9EEE7"/>
                </a:solidFill>
                <a:latin typeface="Quattrocento" pitchFamily="34" charset="0"/>
                <a:ea typeface="Quattrocento" pitchFamily="34" charset="-122"/>
                <a:cs typeface="Quattrocento" pitchFamily="34" charset="-120"/>
              </a:rPr>
              <a:t>Cunoaște-ți grădina</a:t>
            </a:r>
            <a:endParaRPr lang="en-US" sz="1600" dirty="0"/>
          </a:p>
        </p:txBody>
      </p:sp>
      <p:sp>
        <p:nvSpPr>
          <p:cNvPr id="7" name="Text 5"/>
          <p:cNvSpPr/>
          <p:nvPr/>
        </p:nvSpPr>
        <p:spPr>
          <a:xfrm>
            <a:off x="887373" y="3362325"/>
            <a:ext cx="6356152" cy="759381"/>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Analizează tipul de sol, expunerea la soare și umbră, umiditatea și microclimatul specific. Plantele potrivite la locul potrivit cresc cu efort minim și rezistă mai bine la boli și secetă.</a:t>
            </a:r>
            <a:endParaRPr lang="en-US" sz="1350" dirty="0"/>
          </a:p>
        </p:txBody>
      </p:sp>
      <p:sp>
        <p:nvSpPr>
          <p:cNvPr id="8" name="Text 6"/>
          <p:cNvSpPr/>
          <p:nvPr/>
        </p:nvSpPr>
        <p:spPr>
          <a:xfrm>
            <a:off x="7386757" y="2618065"/>
            <a:ext cx="173117" cy="216456"/>
          </a:xfrm>
          <a:prstGeom prst="rect">
            <a:avLst/>
          </a:prstGeom>
          <a:noFill/>
          <a:ln/>
        </p:spPr>
        <p:txBody>
          <a:bodyPr wrap="none" lIns="0" tIns="0" rIns="0" bIns="0" rtlCol="0" anchor="t"/>
          <a:lstStyle/>
          <a:p>
            <a:pPr algn="l" indent="0" marL="0">
              <a:lnSpc>
                <a:spcPts val="1950"/>
              </a:lnSpc>
              <a:buNone/>
            </a:pPr>
            <a:r>
              <a:rPr lang="en-US" sz="1350" dirty="0">
                <a:solidFill>
                  <a:srgbClr val="F9EEE7"/>
                </a:solidFill>
                <a:latin typeface="Quattrocento Light" pitchFamily="34" charset="0"/>
                <a:ea typeface="Quattrocento Light" pitchFamily="34" charset="-122"/>
                <a:cs typeface="Quattrocento Light" pitchFamily="34" charset="-120"/>
              </a:rPr>
              <a:t>02</a:t>
            </a:r>
            <a:endParaRPr lang="en-US" sz="1350" dirty="0"/>
          </a:p>
        </p:txBody>
      </p:sp>
      <p:sp>
        <p:nvSpPr>
          <p:cNvPr id="9" name="Shape 7"/>
          <p:cNvSpPr/>
          <p:nvPr/>
        </p:nvSpPr>
        <p:spPr>
          <a:xfrm>
            <a:off x="7386757" y="2889409"/>
            <a:ext cx="6356152" cy="22860"/>
          </a:xfrm>
          <a:prstGeom prst="rect">
            <a:avLst/>
          </a:prstGeom>
          <a:solidFill>
            <a:srgbClr val="EF9C82"/>
          </a:solidFill>
          <a:ln/>
        </p:spPr>
      </p:sp>
      <p:sp>
        <p:nvSpPr>
          <p:cNvPr id="10" name="Text 8"/>
          <p:cNvSpPr/>
          <p:nvPr/>
        </p:nvSpPr>
        <p:spPr>
          <a:xfrm>
            <a:off x="7386757" y="3021687"/>
            <a:ext cx="2323981" cy="254794"/>
          </a:xfrm>
          <a:prstGeom prst="rect">
            <a:avLst/>
          </a:prstGeom>
          <a:noFill/>
          <a:ln/>
        </p:spPr>
        <p:txBody>
          <a:bodyPr wrap="none" lIns="0" tIns="0" rIns="0" bIns="0" rtlCol="0" anchor="t"/>
          <a:lstStyle/>
          <a:p>
            <a:pPr algn="l" indent="0" marL="0">
              <a:lnSpc>
                <a:spcPts val="2000"/>
              </a:lnSpc>
              <a:buNone/>
            </a:pPr>
            <a:r>
              <a:rPr lang="en-US" sz="1600" dirty="0">
                <a:solidFill>
                  <a:srgbClr val="F9EEE7"/>
                </a:solidFill>
                <a:latin typeface="Quattrocento" pitchFamily="34" charset="0"/>
                <a:ea typeface="Quattrocento" pitchFamily="34" charset="-122"/>
                <a:cs typeface="Quattrocento" pitchFamily="34" charset="-120"/>
              </a:rPr>
              <a:t>Alege cu gândul la natură</a:t>
            </a:r>
            <a:endParaRPr lang="en-US" sz="1600" dirty="0"/>
          </a:p>
        </p:txBody>
      </p:sp>
      <p:sp>
        <p:nvSpPr>
          <p:cNvPr id="11" name="Text 9"/>
          <p:cNvSpPr/>
          <p:nvPr/>
        </p:nvSpPr>
        <p:spPr>
          <a:xfrm>
            <a:off x="7386757" y="3362325"/>
            <a:ext cx="6356152" cy="759381"/>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Prioritizează specii native sau adaptate climei românești. Include plante pentru polenizatori, fructe pentru păsări și zone de adăpost pentru fauna benefică. Ecogazonul și ierburile ornamentale sunt un punct de start excelent.</a:t>
            </a:r>
            <a:endParaRPr lang="en-US" sz="1350" dirty="0"/>
          </a:p>
        </p:txBody>
      </p:sp>
      <p:sp>
        <p:nvSpPr>
          <p:cNvPr id="12" name="Text 10"/>
          <p:cNvSpPr/>
          <p:nvPr/>
        </p:nvSpPr>
        <p:spPr>
          <a:xfrm>
            <a:off x="887373" y="4394835"/>
            <a:ext cx="173117" cy="216456"/>
          </a:xfrm>
          <a:prstGeom prst="rect">
            <a:avLst/>
          </a:prstGeom>
          <a:noFill/>
          <a:ln/>
        </p:spPr>
        <p:txBody>
          <a:bodyPr wrap="none" lIns="0" tIns="0" rIns="0" bIns="0" rtlCol="0" anchor="t"/>
          <a:lstStyle/>
          <a:p>
            <a:pPr algn="l" indent="0" marL="0">
              <a:lnSpc>
                <a:spcPts val="1950"/>
              </a:lnSpc>
              <a:buNone/>
            </a:pPr>
            <a:r>
              <a:rPr lang="en-US" sz="1350" dirty="0">
                <a:solidFill>
                  <a:srgbClr val="F9EEE7"/>
                </a:solidFill>
                <a:latin typeface="Quattrocento Light" pitchFamily="34" charset="0"/>
                <a:ea typeface="Quattrocento Light" pitchFamily="34" charset="-122"/>
                <a:cs typeface="Quattrocento Light" pitchFamily="34" charset="-120"/>
              </a:rPr>
              <a:t>03</a:t>
            </a:r>
            <a:endParaRPr lang="en-US" sz="1350" dirty="0"/>
          </a:p>
        </p:txBody>
      </p:sp>
      <p:sp>
        <p:nvSpPr>
          <p:cNvPr id="13" name="Shape 11"/>
          <p:cNvSpPr/>
          <p:nvPr/>
        </p:nvSpPr>
        <p:spPr>
          <a:xfrm>
            <a:off x="887373" y="4666178"/>
            <a:ext cx="6356152" cy="22860"/>
          </a:xfrm>
          <a:prstGeom prst="rect">
            <a:avLst/>
          </a:prstGeom>
          <a:solidFill>
            <a:srgbClr val="EF9C82"/>
          </a:solidFill>
          <a:ln/>
        </p:spPr>
      </p:sp>
      <p:sp>
        <p:nvSpPr>
          <p:cNvPr id="14" name="Text 12"/>
          <p:cNvSpPr/>
          <p:nvPr/>
        </p:nvSpPr>
        <p:spPr>
          <a:xfrm>
            <a:off x="887373" y="4798457"/>
            <a:ext cx="2060496" cy="254794"/>
          </a:xfrm>
          <a:prstGeom prst="rect">
            <a:avLst/>
          </a:prstGeom>
          <a:noFill/>
          <a:ln/>
        </p:spPr>
        <p:txBody>
          <a:bodyPr wrap="none" lIns="0" tIns="0" rIns="0" bIns="0" rtlCol="0" anchor="t"/>
          <a:lstStyle/>
          <a:p>
            <a:pPr algn="l" indent="0" marL="0">
              <a:lnSpc>
                <a:spcPts val="2000"/>
              </a:lnSpc>
              <a:buNone/>
            </a:pPr>
            <a:r>
              <a:rPr lang="en-US" sz="1600" dirty="0">
                <a:solidFill>
                  <a:srgbClr val="F9EEE7"/>
                </a:solidFill>
                <a:latin typeface="Quattrocento" pitchFamily="34" charset="0"/>
                <a:ea typeface="Quattrocento" pitchFamily="34" charset="-122"/>
                <a:cs typeface="Quattrocento" pitchFamily="34" charset="-120"/>
              </a:rPr>
              <a:t>Investește în structură</a:t>
            </a:r>
            <a:endParaRPr lang="en-US" sz="1600" dirty="0"/>
          </a:p>
        </p:txBody>
      </p:sp>
      <p:sp>
        <p:nvSpPr>
          <p:cNvPr id="15" name="Text 13"/>
          <p:cNvSpPr/>
          <p:nvPr/>
        </p:nvSpPr>
        <p:spPr>
          <a:xfrm>
            <a:off x="887373" y="5139095"/>
            <a:ext cx="6356152" cy="759381"/>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Arborii și arbuștii formează scheletul grădinii pe termen lung. Plantați-i corect, acordați-le îngrijirea necesară în primii ani și veți beneficia de umbrire, structură și biodiversitate pentru decenii.</a:t>
            </a:r>
            <a:endParaRPr lang="en-US" sz="1350" dirty="0"/>
          </a:p>
        </p:txBody>
      </p:sp>
      <p:sp>
        <p:nvSpPr>
          <p:cNvPr id="16" name="Text 14"/>
          <p:cNvSpPr/>
          <p:nvPr/>
        </p:nvSpPr>
        <p:spPr>
          <a:xfrm>
            <a:off x="7386757" y="4394835"/>
            <a:ext cx="173117" cy="216456"/>
          </a:xfrm>
          <a:prstGeom prst="rect">
            <a:avLst/>
          </a:prstGeom>
          <a:noFill/>
          <a:ln/>
        </p:spPr>
        <p:txBody>
          <a:bodyPr wrap="none" lIns="0" tIns="0" rIns="0" bIns="0" rtlCol="0" anchor="t"/>
          <a:lstStyle/>
          <a:p>
            <a:pPr algn="l" indent="0" marL="0">
              <a:lnSpc>
                <a:spcPts val="1950"/>
              </a:lnSpc>
              <a:buNone/>
            </a:pPr>
            <a:r>
              <a:rPr lang="en-US" sz="1350" dirty="0">
                <a:solidFill>
                  <a:srgbClr val="F9EEE7"/>
                </a:solidFill>
                <a:latin typeface="Quattrocento Light" pitchFamily="34" charset="0"/>
                <a:ea typeface="Quattrocento Light" pitchFamily="34" charset="-122"/>
                <a:cs typeface="Quattrocento Light" pitchFamily="34" charset="-120"/>
              </a:rPr>
              <a:t>04</a:t>
            </a:r>
            <a:endParaRPr lang="en-US" sz="1350" dirty="0"/>
          </a:p>
        </p:txBody>
      </p:sp>
      <p:sp>
        <p:nvSpPr>
          <p:cNvPr id="17" name="Shape 15"/>
          <p:cNvSpPr/>
          <p:nvPr/>
        </p:nvSpPr>
        <p:spPr>
          <a:xfrm>
            <a:off x="7386757" y="4666178"/>
            <a:ext cx="6356152" cy="22860"/>
          </a:xfrm>
          <a:prstGeom prst="rect">
            <a:avLst/>
          </a:prstGeom>
          <a:solidFill>
            <a:srgbClr val="EF9C82"/>
          </a:solidFill>
          <a:ln/>
        </p:spPr>
      </p:sp>
      <p:sp>
        <p:nvSpPr>
          <p:cNvPr id="18" name="Text 16"/>
          <p:cNvSpPr/>
          <p:nvPr/>
        </p:nvSpPr>
        <p:spPr>
          <a:xfrm>
            <a:off x="7386757" y="4798457"/>
            <a:ext cx="3085743" cy="254794"/>
          </a:xfrm>
          <a:prstGeom prst="rect">
            <a:avLst/>
          </a:prstGeom>
          <a:noFill/>
          <a:ln/>
        </p:spPr>
        <p:txBody>
          <a:bodyPr wrap="none" lIns="0" tIns="0" rIns="0" bIns="0" rtlCol="0" anchor="t"/>
          <a:lstStyle/>
          <a:p>
            <a:pPr algn="l" indent="0" marL="0">
              <a:lnSpc>
                <a:spcPts val="2000"/>
              </a:lnSpc>
              <a:buNone/>
            </a:pPr>
            <a:r>
              <a:rPr lang="en-US" sz="1600" dirty="0">
                <a:solidFill>
                  <a:srgbClr val="F9EEE7"/>
                </a:solidFill>
                <a:latin typeface="Quattrocento" pitchFamily="34" charset="0"/>
                <a:ea typeface="Quattrocento" pitchFamily="34" charset="-122"/>
                <a:cs typeface="Quattrocento" pitchFamily="34" charset="-120"/>
              </a:rPr>
              <a:t>Îngrijire cu răbdare și regularitate</a:t>
            </a:r>
            <a:endParaRPr lang="en-US" sz="1600" dirty="0"/>
          </a:p>
        </p:txBody>
      </p:sp>
      <p:sp>
        <p:nvSpPr>
          <p:cNvPr id="19" name="Text 17"/>
          <p:cNvSpPr/>
          <p:nvPr/>
        </p:nvSpPr>
        <p:spPr>
          <a:xfrm>
            <a:off x="7386757" y="5139095"/>
            <a:ext cx="6356152" cy="759381"/>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Respectați calendarul de tundere adaptat fiecărei plante, mulciți pentru a menține umiditatea, udați corect în perioadele critice și lăsați natura să facă restul. O grădină frumoasă se construiește an de an.</a:t>
            </a:r>
            <a:endParaRPr lang="en-US" sz="1350" dirty="0"/>
          </a:p>
        </p:txBody>
      </p:sp>
      <p:sp>
        <p:nvSpPr>
          <p:cNvPr id="20" name="Shape 18"/>
          <p:cNvSpPr/>
          <p:nvPr/>
        </p:nvSpPr>
        <p:spPr>
          <a:xfrm>
            <a:off x="887373" y="6189464"/>
            <a:ext cx="12855535" cy="908090"/>
          </a:xfrm>
          <a:prstGeom prst="roundRect">
            <a:avLst>
              <a:gd name="adj" fmla="val 2861"/>
            </a:avLst>
          </a:prstGeom>
          <a:solidFill>
            <a:srgbClr val="441709"/>
          </a:solidFill>
          <a:ln/>
        </p:spPr>
      </p:sp>
      <p:pic>
        <p:nvPicPr>
          <p:cNvPr id="21" name="Image 0" descr="preencoded.png">    </p:cNvPr>
          <p:cNvPicPr>
            <a:picLocks noChangeAspect="1"/>
          </p:cNvPicPr>
          <p:nvPr/>
        </p:nvPicPr>
        <p:blipFill>
          <a:blip r:embed="rId1"/>
          <a:stretch>
            <a:fillRect/>
          </a:stretch>
        </p:blipFill>
        <p:spPr>
          <a:xfrm>
            <a:off x="1060490" y="6429494"/>
            <a:ext cx="216456" cy="173117"/>
          </a:xfrm>
          <a:prstGeom prst="rect">
            <a:avLst/>
          </a:prstGeom>
        </p:spPr>
      </p:pic>
      <p:sp>
        <p:nvSpPr>
          <p:cNvPr id="22" name="Text 19"/>
          <p:cNvSpPr/>
          <p:nvPr/>
        </p:nvSpPr>
        <p:spPr>
          <a:xfrm>
            <a:off x="1450062" y="6375916"/>
            <a:ext cx="12119729" cy="506254"/>
          </a:xfrm>
          <a:prstGeom prst="rect">
            <a:avLst/>
          </a:prstGeom>
          <a:noFill/>
          <a:ln/>
        </p:spPr>
        <p:txBody>
          <a:bodyPr wrap="square" lIns="0" tIns="0" rIns="0" bIns="0" rtlCol="0" anchor="t"/>
          <a:lstStyle/>
          <a:p>
            <a:pPr algn="l" indent="0" marL="0">
              <a:lnSpc>
                <a:spcPts val="1950"/>
              </a:lnSpc>
              <a:buNone/>
            </a:pPr>
            <a:r>
              <a:rPr lang="en-US" sz="1350" b="1" dirty="0">
                <a:solidFill>
                  <a:srgbClr val="FFFFFF"/>
                </a:solidFill>
                <a:latin typeface="Quattrocento" pitchFamily="34" charset="0"/>
                <a:ea typeface="Quattrocento" pitchFamily="34" charset="-122"/>
                <a:cs typeface="Quattrocento" pitchFamily="34" charset="-120"/>
              </a:rPr>
              <a:t>Succes în grădina ta!</a:t>
            </a:r>
            <a:pPr algn="l" indent="0" marL="0">
              <a:lnSpc>
                <a:spcPts val="1950"/>
              </a:lnSpc>
              <a:buNone/>
            </a:pPr>
            <a:r>
              <a:rPr lang="en-US" sz="1350" dirty="0">
                <a:solidFill>
                  <a:srgbClr val="FFFFFF"/>
                </a:solidFill>
                <a:latin typeface="Quattrocento" pitchFamily="34" charset="0"/>
                <a:ea typeface="Quattrocento" pitchFamily="34" charset="-122"/>
                <a:cs typeface="Quattrocento" pitchFamily="34" charset="-120"/>
              </a:rPr>
              <a:t> Fiecare plantă adăugată cu grijă este un pas spre un spațiu mai viu, mai frumos și mai prietenos cu natura. Grădina ta poate deveni un refugiu — atât pentru tine, cât și pentru miile de viețuitoare mici care au nevoie de un loc sigur.</a:t>
            </a:r>
            <a:endParaRPr lang="en-US"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68072" y="796885"/>
            <a:ext cx="6814661" cy="587573"/>
          </a:xfrm>
          <a:prstGeom prst="rect">
            <a:avLst/>
          </a:prstGeom>
          <a:noFill/>
          <a:ln/>
        </p:spPr>
        <p:txBody>
          <a:bodyPr wrap="none" lIns="0" tIns="0" rIns="0" bIns="0" rtlCol="0" anchor="t"/>
          <a:lstStyle/>
          <a:p>
            <a:pPr algn="l" indent="0" marL="0">
              <a:lnSpc>
                <a:spcPts val="4400"/>
              </a:lnSpc>
              <a:buNone/>
            </a:pPr>
            <a:r>
              <a:rPr lang="en-US" sz="3550" dirty="0">
                <a:solidFill>
                  <a:srgbClr val="000000"/>
                </a:solidFill>
                <a:latin typeface="Quattrocento" pitchFamily="34" charset="0"/>
                <a:ea typeface="Quattrocento" pitchFamily="34" charset="-122"/>
                <a:cs typeface="Quattrocento" pitchFamily="34" charset="-120"/>
              </a:rPr>
              <a:t>🌿</a:t>
            </a:r>
            <a:pPr algn="l" indent="0" marL="0">
              <a:lnSpc>
                <a:spcPts val="4400"/>
              </a:lnSpc>
              <a:buNone/>
            </a:pPr>
            <a:r>
              <a:rPr lang="en-US" sz="3550" dirty="0">
                <a:solidFill>
                  <a:srgbClr val="FFD9BE"/>
                </a:solidFill>
                <a:latin typeface="Quattrocento" pitchFamily="34" charset="0"/>
                <a:ea typeface="Quattrocento" pitchFamily="34" charset="-122"/>
                <a:cs typeface="Quattrocento" pitchFamily="34" charset="-120"/>
              </a:rPr>
              <a:t> Gazonul — Pânza Grădinii Tale</a:t>
            </a:r>
            <a:endParaRPr lang="en-US" sz="3550" dirty="0"/>
          </a:p>
        </p:txBody>
      </p:sp>
      <p:sp>
        <p:nvSpPr>
          <p:cNvPr id="3" name="Text 1"/>
          <p:cNvSpPr/>
          <p:nvPr/>
        </p:nvSpPr>
        <p:spPr>
          <a:xfrm>
            <a:off x="768072" y="1736527"/>
            <a:ext cx="13094256" cy="588883"/>
          </a:xfrm>
          <a:prstGeom prst="rect">
            <a:avLst/>
          </a:prstGeom>
          <a:noFill/>
          <a:ln/>
        </p:spPr>
        <p:txBody>
          <a:bodyPr wrap="square" lIns="0" tIns="0" rIns="0" bIns="0" rtlCol="0" anchor="t"/>
          <a:lstStyle/>
          <a:p>
            <a:pPr algn="l" indent="0" marL="0">
              <a:lnSpc>
                <a:spcPts val="2300"/>
              </a:lnSpc>
              <a:buNone/>
            </a:pPr>
            <a:r>
              <a:rPr lang="en-US" sz="1500" dirty="0">
                <a:solidFill>
                  <a:srgbClr val="F9EEE7"/>
                </a:solidFill>
                <a:latin typeface="Quattrocento" pitchFamily="34" charset="0"/>
                <a:ea typeface="Quattrocento" pitchFamily="34" charset="-122"/>
                <a:cs typeface="Quattrocento" pitchFamily="34" charset="-120"/>
              </a:rPr>
              <a:t>Gazonul reprezintă „pânza" pe care se pictează restul grădinii. Alegerea tipului potrivit este esențială pentru a obține o suprafață verde frumoasă, cu un efort de întreținere adaptat așteptărilor tale și condițiilor din România.</a:t>
            </a:r>
            <a:endParaRPr lang="en-US" sz="1500" dirty="0"/>
          </a:p>
        </p:txBody>
      </p:sp>
      <p:sp>
        <p:nvSpPr>
          <p:cNvPr id="4" name="Shape 2"/>
          <p:cNvSpPr/>
          <p:nvPr/>
        </p:nvSpPr>
        <p:spPr>
          <a:xfrm>
            <a:off x="768072" y="2523411"/>
            <a:ext cx="6459141" cy="2366605"/>
          </a:xfrm>
          <a:prstGeom prst="roundRect">
            <a:avLst>
              <a:gd name="adj" fmla="val 1217"/>
            </a:avLst>
          </a:prstGeom>
          <a:solidFill>
            <a:srgbClr val="123332"/>
          </a:solidFill>
          <a:ln w="22860">
            <a:solidFill>
              <a:srgbClr val="4A6B6A"/>
            </a:solidFill>
            <a:prstDash val="solid"/>
          </a:ln>
        </p:spPr>
      </p:sp>
      <p:sp>
        <p:nvSpPr>
          <p:cNvPr id="5" name="Shape 3"/>
          <p:cNvSpPr/>
          <p:nvPr/>
        </p:nvSpPr>
        <p:spPr>
          <a:xfrm>
            <a:off x="790932" y="2546271"/>
            <a:ext cx="6413421" cy="576024"/>
          </a:xfrm>
          <a:prstGeom prst="roundRect">
            <a:avLst>
              <a:gd name="adj" fmla="val 238"/>
            </a:avLst>
          </a:prstGeom>
          <a:solidFill>
            <a:srgbClr val="315251"/>
          </a:solidFill>
          <a:ln/>
        </p:spPr>
      </p:sp>
      <p:sp>
        <p:nvSpPr>
          <p:cNvPr id="6" name="Text 4"/>
          <p:cNvSpPr/>
          <p:nvPr/>
        </p:nvSpPr>
        <p:spPr>
          <a:xfrm>
            <a:off x="982861" y="3298269"/>
            <a:ext cx="2259211" cy="282416"/>
          </a:xfrm>
          <a:prstGeom prst="rect">
            <a:avLst/>
          </a:prstGeom>
          <a:noFill/>
          <a:ln/>
        </p:spPr>
        <p:txBody>
          <a:bodyPr wrap="none" lIns="0" tIns="0" rIns="0" bIns="0" rtlCol="0" anchor="t"/>
          <a:lstStyle/>
          <a:p>
            <a:pPr algn="l" indent="0" marL="0">
              <a:lnSpc>
                <a:spcPts val="2200"/>
              </a:lnSpc>
              <a:buNone/>
            </a:pPr>
            <a:r>
              <a:rPr lang="en-US" sz="1750" dirty="0">
                <a:solidFill>
                  <a:srgbClr val="F9EEE7"/>
                </a:solidFill>
                <a:latin typeface="Quattrocento" pitchFamily="34" charset="0"/>
                <a:ea typeface="Quattrocento" pitchFamily="34" charset="-122"/>
                <a:cs typeface="Quattrocento" pitchFamily="34" charset="-120"/>
              </a:rPr>
              <a:t>Gazon de familie</a:t>
            </a:r>
            <a:endParaRPr lang="en-US" sz="1750" dirty="0"/>
          </a:p>
        </p:txBody>
      </p:sp>
      <p:sp>
        <p:nvSpPr>
          <p:cNvPr id="7" name="Text 5"/>
          <p:cNvSpPr/>
          <p:nvPr/>
        </p:nvSpPr>
        <p:spPr>
          <a:xfrm>
            <a:off x="982861" y="3686294"/>
            <a:ext cx="6029563" cy="294442"/>
          </a:xfrm>
          <a:prstGeom prst="rect">
            <a:avLst/>
          </a:prstGeom>
          <a:noFill/>
          <a:ln/>
        </p:spPr>
        <p:txBody>
          <a:bodyPr wrap="none" lIns="0" tIns="0" rIns="0" bIns="0" rtlCol="0" anchor="t"/>
          <a:lstStyle/>
          <a:p>
            <a:pPr algn="l" indent="0" marL="0">
              <a:lnSpc>
                <a:spcPts val="2300"/>
              </a:lnSpc>
              <a:buNone/>
            </a:pPr>
            <a:r>
              <a:rPr lang="en-US" sz="1500" b="1" dirty="0">
                <a:solidFill>
                  <a:srgbClr val="F9EEE7"/>
                </a:solidFill>
                <a:latin typeface="Quattrocento" pitchFamily="34" charset="0"/>
                <a:ea typeface="Quattrocento" pitchFamily="34" charset="-122"/>
                <a:cs typeface="Quattrocento" pitchFamily="34" charset="-120"/>
              </a:rPr>
              <a:t>Compoziție:</a:t>
            </a:r>
            <a:pPr algn="l" indent="0" marL="0">
              <a:lnSpc>
                <a:spcPts val="2300"/>
              </a:lnSpc>
              <a:buNone/>
            </a:pPr>
            <a:r>
              <a:rPr lang="en-US" sz="1500" dirty="0">
                <a:solidFill>
                  <a:srgbClr val="F9EEE7"/>
                </a:solidFill>
                <a:latin typeface="Quattrocento" pitchFamily="34" charset="0"/>
                <a:ea typeface="Quattrocento" pitchFamily="34" charset="-122"/>
                <a:cs typeface="Quattrocento" pitchFamily="34" charset="-120"/>
              </a:rPr>
              <a:t> Lolium perenne, Poa pratensis, Festuca rubra</a:t>
            </a:r>
            <a:endParaRPr lang="en-US" sz="1500" dirty="0"/>
          </a:p>
        </p:txBody>
      </p:sp>
      <p:sp>
        <p:nvSpPr>
          <p:cNvPr id="8" name="Text 6"/>
          <p:cNvSpPr/>
          <p:nvPr/>
        </p:nvSpPr>
        <p:spPr>
          <a:xfrm>
            <a:off x="982861" y="4086344"/>
            <a:ext cx="6029563" cy="588883"/>
          </a:xfrm>
          <a:prstGeom prst="rect">
            <a:avLst/>
          </a:prstGeom>
          <a:noFill/>
          <a:ln/>
        </p:spPr>
        <p:txBody>
          <a:bodyPr wrap="square" lIns="0" tIns="0" rIns="0" bIns="0" rtlCol="0" anchor="t"/>
          <a:lstStyle/>
          <a:p>
            <a:pPr algn="l" indent="0" marL="0">
              <a:lnSpc>
                <a:spcPts val="2300"/>
              </a:lnSpc>
              <a:buNone/>
            </a:pPr>
            <a:r>
              <a:rPr lang="en-US" sz="1500" dirty="0">
                <a:solidFill>
                  <a:srgbClr val="F9EEE7"/>
                </a:solidFill>
                <a:latin typeface="Quattrocento" pitchFamily="34" charset="0"/>
                <a:ea typeface="Quattrocento" pitchFamily="34" charset="-122"/>
                <a:cs typeface="Quattrocento" pitchFamily="34" charset="-120"/>
              </a:rPr>
              <a:t>Rezistent la călcare, se reface rapid, culoare verde intensă. Ideal pentru grădini cu copii, petreceri și trafic pietonal moderat.</a:t>
            </a:r>
            <a:endParaRPr lang="en-US" sz="1500" dirty="0"/>
          </a:p>
        </p:txBody>
      </p:sp>
      <p:sp>
        <p:nvSpPr>
          <p:cNvPr id="9" name="Shape 7"/>
          <p:cNvSpPr/>
          <p:nvPr/>
        </p:nvSpPr>
        <p:spPr>
          <a:xfrm>
            <a:off x="7403187" y="2523411"/>
            <a:ext cx="6459141" cy="2366605"/>
          </a:xfrm>
          <a:prstGeom prst="roundRect">
            <a:avLst>
              <a:gd name="adj" fmla="val 1217"/>
            </a:avLst>
          </a:prstGeom>
          <a:solidFill>
            <a:srgbClr val="123332"/>
          </a:solidFill>
          <a:ln w="22860">
            <a:solidFill>
              <a:srgbClr val="4A6B6A"/>
            </a:solidFill>
            <a:prstDash val="solid"/>
          </a:ln>
        </p:spPr>
      </p:sp>
      <p:sp>
        <p:nvSpPr>
          <p:cNvPr id="10" name="Shape 8"/>
          <p:cNvSpPr/>
          <p:nvPr/>
        </p:nvSpPr>
        <p:spPr>
          <a:xfrm>
            <a:off x="7426047" y="2546271"/>
            <a:ext cx="6413421" cy="576024"/>
          </a:xfrm>
          <a:prstGeom prst="roundRect">
            <a:avLst>
              <a:gd name="adj" fmla="val 238"/>
            </a:avLst>
          </a:prstGeom>
          <a:solidFill>
            <a:srgbClr val="315251"/>
          </a:solidFill>
          <a:ln/>
        </p:spPr>
      </p:sp>
      <p:sp>
        <p:nvSpPr>
          <p:cNvPr id="11" name="Text 9"/>
          <p:cNvSpPr/>
          <p:nvPr/>
        </p:nvSpPr>
        <p:spPr>
          <a:xfrm>
            <a:off x="7617976" y="3298269"/>
            <a:ext cx="2259211" cy="282416"/>
          </a:xfrm>
          <a:prstGeom prst="rect">
            <a:avLst/>
          </a:prstGeom>
          <a:noFill/>
          <a:ln/>
        </p:spPr>
        <p:txBody>
          <a:bodyPr wrap="none" lIns="0" tIns="0" rIns="0" bIns="0" rtlCol="0" anchor="t"/>
          <a:lstStyle/>
          <a:p>
            <a:pPr algn="l" indent="0" marL="0">
              <a:lnSpc>
                <a:spcPts val="2200"/>
              </a:lnSpc>
              <a:buNone/>
            </a:pPr>
            <a:r>
              <a:rPr lang="en-US" sz="1750" dirty="0">
                <a:solidFill>
                  <a:srgbClr val="F9EEE7"/>
                </a:solidFill>
                <a:latin typeface="Quattrocento" pitchFamily="34" charset="0"/>
                <a:ea typeface="Quattrocento" pitchFamily="34" charset="-122"/>
                <a:cs typeface="Quattrocento" pitchFamily="34" charset="-120"/>
              </a:rPr>
              <a:t>Gazon ornamental</a:t>
            </a:r>
            <a:endParaRPr lang="en-US" sz="1750" dirty="0"/>
          </a:p>
        </p:txBody>
      </p:sp>
      <p:sp>
        <p:nvSpPr>
          <p:cNvPr id="12" name="Text 10"/>
          <p:cNvSpPr/>
          <p:nvPr/>
        </p:nvSpPr>
        <p:spPr>
          <a:xfrm>
            <a:off x="7617976" y="3686294"/>
            <a:ext cx="6029563" cy="294442"/>
          </a:xfrm>
          <a:prstGeom prst="rect">
            <a:avLst/>
          </a:prstGeom>
          <a:noFill/>
          <a:ln/>
        </p:spPr>
        <p:txBody>
          <a:bodyPr wrap="none" lIns="0" tIns="0" rIns="0" bIns="0" rtlCol="0" anchor="t"/>
          <a:lstStyle/>
          <a:p>
            <a:pPr algn="l" indent="0" marL="0">
              <a:lnSpc>
                <a:spcPts val="2300"/>
              </a:lnSpc>
              <a:buNone/>
            </a:pPr>
            <a:r>
              <a:rPr lang="en-US" sz="1500" b="1" dirty="0">
                <a:solidFill>
                  <a:srgbClr val="F9EEE7"/>
                </a:solidFill>
                <a:latin typeface="Quattrocento" pitchFamily="34" charset="0"/>
                <a:ea typeface="Quattrocento" pitchFamily="34" charset="-122"/>
                <a:cs typeface="Quattrocento" pitchFamily="34" charset="-120"/>
              </a:rPr>
              <a:t>Compoziție:</a:t>
            </a:r>
            <a:pPr algn="l" indent="0" marL="0">
              <a:lnSpc>
                <a:spcPts val="2300"/>
              </a:lnSpc>
              <a:buNone/>
            </a:pPr>
            <a:r>
              <a:rPr lang="en-US" sz="1500" dirty="0">
                <a:solidFill>
                  <a:srgbClr val="F9EEE7"/>
                </a:solidFill>
                <a:latin typeface="Quattrocento" pitchFamily="34" charset="0"/>
                <a:ea typeface="Quattrocento" pitchFamily="34" charset="-122"/>
                <a:cs typeface="Quattrocento" pitchFamily="34" charset="-120"/>
              </a:rPr>
              <a:t> Festuca rubra (proporție mare), Agrostis capillaris</a:t>
            </a:r>
            <a:endParaRPr lang="en-US" sz="1500" dirty="0"/>
          </a:p>
        </p:txBody>
      </p:sp>
      <p:sp>
        <p:nvSpPr>
          <p:cNvPr id="13" name="Text 11"/>
          <p:cNvSpPr/>
          <p:nvPr/>
        </p:nvSpPr>
        <p:spPr>
          <a:xfrm>
            <a:off x="7617976" y="4086344"/>
            <a:ext cx="6029563" cy="588883"/>
          </a:xfrm>
          <a:prstGeom prst="rect">
            <a:avLst/>
          </a:prstGeom>
          <a:noFill/>
          <a:ln/>
        </p:spPr>
        <p:txBody>
          <a:bodyPr wrap="square" lIns="0" tIns="0" rIns="0" bIns="0" rtlCol="0" anchor="t"/>
          <a:lstStyle/>
          <a:p>
            <a:pPr algn="l" indent="0" marL="0">
              <a:lnSpc>
                <a:spcPts val="2300"/>
              </a:lnSpc>
              <a:buNone/>
            </a:pPr>
            <a:r>
              <a:rPr lang="en-US" sz="1500" dirty="0">
                <a:solidFill>
                  <a:srgbClr val="F9EEE7"/>
                </a:solidFill>
                <a:latin typeface="Quattrocento" pitchFamily="34" charset="0"/>
                <a:ea typeface="Quattrocento" pitchFamily="34" charset="-122"/>
                <a:cs typeface="Quattrocento" pitchFamily="34" charset="-120"/>
              </a:rPr>
              <a:t>Textură fină, dens, aspect de covor. Necesită tuns frecvent. Recomandat pentru zone decorative și spații cu rol estetic.</a:t>
            </a:r>
            <a:endParaRPr lang="en-US" sz="1500" dirty="0"/>
          </a:p>
        </p:txBody>
      </p:sp>
      <p:sp>
        <p:nvSpPr>
          <p:cNvPr id="14" name="Shape 12"/>
          <p:cNvSpPr/>
          <p:nvPr/>
        </p:nvSpPr>
        <p:spPr>
          <a:xfrm>
            <a:off x="768072" y="5065990"/>
            <a:ext cx="6459141" cy="2366605"/>
          </a:xfrm>
          <a:prstGeom prst="roundRect">
            <a:avLst>
              <a:gd name="adj" fmla="val 1217"/>
            </a:avLst>
          </a:prstGeom>
          <a:solidFill>
            <a:srgbClr val="123332"/>
          </a:solidFill>
          <a:ln w="22860">
            <a:solidFill>
              <a:srgbClr val="4A6B6A"/>
            </a:solidFill>
            <a:prstDash val="solid"/>
          </a:ln>
        </p:spPr>
      </p:sp>
      <p:sp>
        <p:nvSpPr>
          <p:cNvPr id="15" name="Shape 13"/>
          <p:cNvSpPr/>
          <p:nvPr/>
        </p:nvSpPr>
        <p:spPr>
          <a:xfrm>
            <a:off x="790932" y="5088850"/>
            <a:ext cx="6413421" cy="576024"/>
          </a:xfrm>
          <a:prstGeom prst="roundRect">
            <a:avLst>
              <a:gd name="adj" fmla="val 238"/>
            </a:avLst>
          </a:prstGeom>
          <a:solidFill>
            <a:srgbClr val="315251"/>
          </a:solidFill>
          <a:ln/>
        </p:spPr>
      </p:sp>
      <p:sp>
        <p:nvSpPr>
          <p:cNvPr id="16" name="Text 14"/>
          <p:cNvSpPr/>
          <p:nvPr/>
        </p:nvSpPr>
        <p:spPr>
          <a:xfrm>
            <a:off x="982861" y="5840849"/>
            <a:ext cx="2259211" cy="282416"/>
          </a:xfrm>
          <a:prstGeom prst="rect">
            <a:avLst/>
          </a:prstGeom>
          <a:noFill/>
          <a:ln/>
        </p:spPr>
        <p:txBody>
          <a:bodyPr wrap="none" lIns="0" tIns="0" rIns="0" bIns="0" rtlCol="0" anchor="t"/>
          <a:lstStyle/>
          <a:p>
            <a:pPr algn="l" indent="0" marL="0">
              <a:lnSpc>
                <a:spcPts val="2200"/>
              </a:lnSpc>
              <a:buNone/>
            </a:pPr>
            <a:r>
              <a:rPr lang="en-US" sz="1750" dirty="0">
                <a:solidFill>
                  <a:srgbClr val="F9EEE7"/>
                </a:solidFill>
                <a:latin typeface="Quattrocento" pitchFamily="34" charset="0"/>
                <a:ea typeface="Quattrocento" pitchFamily="34" charset="-122"/>
                <a:cs typeface="Quattrocento" pitchFamily="34" charset="-120"/>
              </a:rPr>
              <a:t>Gazon pentru umbră</a:t>
            </a:r>
            <a:endParaRPr lang="en-US" sz="1750" dirty="0"/>
          </a:p>
        </p:txBody>
      </p:sp>
      <p:sp>
        <p:nvSpPr>
          <p:cNvPr id="17" name="Text 15"/>
          <p:cNvSpPr/>
          <p:nvPr/>
        </p:nvSpPr>
        <p:spPr>
          <a:xfrm>
            <a:off x="982861" y="6228874"/>
            <a:ext cx="6029563" cy="294442"/>
          </a:xfrm>
          <a:prstGeom prst="rect">
            <a:avLst/>
          </a:prstGeom>
          <a:noFill/>
          <a:ln/>
        </p:spPr>
        <p:txBody>
          <a:bodyPr wrap="none" lIns="0" tIns="0" rIns="0" bIns="0" rtlCol="0" anchor="t"/>
          <a:lstStyle/>
          <a:p>
            <a:pPr algn="l" indent="0" marL="0">
              <a:lnSpc>
                <a:spcPts val="2300"/>
              </a:lnSpc>
              <a:buNone/>
            </a:pPr>
            <a:r>
              <a:rPr lang="en-US" sz="1500" b="1" dirty="0">
                <a:solidFill>
                  <a:srgbClr val="F9EEE7"/>
                </a:solidFill>
                <a:latin typeface="Quattrocento" pitchFamily="34" charset="0"/>
                <a:ea typeface="Quattrocento" pitchFamily="34" charset="-122"/>
                <a:cs typeface="Quattrocento" pitchFamily="34" charset="-120"/>
              </a:rPr>
              <a:t>Compoziție:</a:t>
            </a:r>
            <a:pPr algn="l" indent="0" marL="0">
              <a:lnSpc>
                <a:spcPts val="2300"/>
              </a:lnSpc>
              <a:buNone/>
            </a:pPr>
            <a:r>
              <a:rPr lang="en-US" sz="1500" dirty="0">
                <a:solidFill>
                  <a:srgbClr val="F9EEE7"/>
                </a:solidFill>
                <a:latin typeface="Quattrocento" pitchFamily="34" charset="0"/>
                <a:ea typeface="Quattrocento" pitchFamily="34" charset="-122"/>
                <a:cs typeface="Quattrocento" pitchFamily="34" charset="-120"/>
              </a:rPr>
              <a:t> Festuca rubra commutata, Poa nemoralis</a:t>
            </a:r>
            <a:endParaRPr lang="en-US" sz="1500" dirty="0"/>
          </a:p>
        </p:txBody>
      </p:sp>
      <p:sp>
        <p:nvSpPr>
          <p:cNvPr id="18" name="Text 16"/>
          <p:cNvSpPr/>
          <p:nvPr/>
        </p:nvSpPr>
        <p:spPr>
          <a:xfrm>
            <a:off x="982861" y="6628924"/>
            <a:ext cx="6029563" cy="588883"/>
          </a:xfrm>
          <a:prstGeom prst="rect">
            <a:avLst/>
          </a:prstGeom>
          <a:noFill/>
          <a:ln/>
        </p:spPr>
        <p:txBody>
          <a:bodyPr wrap="square" lIns="0" tIns="0" rIns="0" bIns="0" rtlCol="0" anchor="t"/>
          <a:lstStyle/>
          <a:p>
            <a:pPr algn="l" indent="0" marL="0">
              <a:lnSpc>
                <a:spcPts val="2300"/>
              </a:lnSpc>
              <a:buNone/>
            </a:pPr>
            <a:r>
              <a:rPr lang="en-US" sz="1500" dirty="0">
                <a:solidFill>
                  <a:srgbClr val="F9EEE7"/>
                </a:solidFill>
                <a:latin typeface="Quattrocento" pitchFamily="34" charset="0"/>
                <a:ea typeface="Quattrocento" pitchFamily="34" charset="-122"/>
                <a:cs typeface="Quattrocento" pitchFamily="34" charset="-120"/>
              </a:rPr>
              <a:t>Tolerează lipsa luminii directe. Potrivit sub coroanele pomilor, lângă garduri înalte sau în zone cu expunere nordică.</a:t>
            </a:r>
            <a:endParaRPr lang="en-US" sz="1500" dirty="0"/>
          </a:p>
        </p:txBody>
      </p:sp>
      <p:sp>
        <p:nvSpPr>
          <p:cNvPr id="19" name="Shape 17"/>
          <p:cNvSpPr/>
          <p:nvPr/>
        </p:nvSpPr>
        <p:spPr>
          <a:xfrm>
            <a:off x="7403187" y="5065990"/>
            <a:ext cx="6459141" cy="2366605"/>
          </a:xfrm>
          <a:prstGeom prst="roundRect">
            <a:avLst>
              <a:gd name="adj" fmla="val 1217"/>
            </a:avLst>
          </a:prstGeom>
          <a:solidFill>
            <a:srgbClr val="123332"/>
          </a:solidFill>
          <a:ln w="22860">
            <a:solidFill>
              <a:srgbClr val="4A6B6A"/>
            </a:solidFill>
            <a:prstDash val="solid"/>
          </a:ln>
        </p:spPr>
      </p:sp>
      <p:sp>
        <p:nvSpPr>
          <p:cNvPr id="20" name="Shape 18"/>
          <p:cNvSpPr/>
          <p:nvPr/>
        </p:nvSpPr>
        <p:spPr>
          <a:xfrm>
            <a:off x="7426047" y="5088850"/>
            <a:ext cx="6413421" cy="576024"/>
          </a:xfrm>
          <a:prstGeom prst="roundRect">
            <a:avLst>
              <a:gd name="adj" fmla="val 238"/>
            </a:avLst>
          </a:prstGeom>
          <a:solidFill>
            <a:srgbClr val="315251"/>
          </a:solidFill>
          <a:ln/>
        </p:spPr>
      </p:sp>
      <p:sp>
        <p:nvSpPr>
          <p:cNvPr id="21" name="Text 19"/>
          <p:cNvSpPr/>
          <p:nvPr/>
        </p:nvSpPr>
        <p:spPr>
          <a:xfrm>
            <a:off x="7617976" y="5840849"/>
            <a:ext cx="2259211" cy="282416"/>
          </a:xfrm>
          <a:prstGeom prst="rect">
            <a:avLst/>
          </a:prstGeom>
          <a:noFill/>
          <a:ln/>
        </p:spPr>
        <p:txBody>
          <a:bodyPr wrap="none" lIns="0" tIns="0" rIns="0" bIns="0" rtlCol="0" anchor="t"/>
          <a:lstStyle/>
          <a:p>
            <a:pPr algn="l" indent="0" marL="0">
              <a:lnSpc>
                <a:spcPts val="2200"/>
              </a:lnSpc>
              <a:buNone/>
            </a:pPr>
            <a:r>
              <a:rPr lang="en-US" sz="1750" dirty="0">
                <a:solidFill>
                  <a:srgbClr val="F9EEE7"/>
                </a:solidFill>
                <a:latin typeface="Quattrocento" pitchFamily="34" charset="0"/>
                <a:ea typeface="Quattrocento" pitchFamily="34" charset="-122"/>
                <a:cs typeface="Quattrocento" pitchFamily="34" charset="-120"/>
              </a:rPr>
              <a:t>Gazon sportiv</a:t>
            </a:r>
            <a:endParaRPr lang="en-US" sz="1750" dirty="0"/>
          </a:p>
        </p:txBody>
      </p:sp>
      <p:sp>
        <p:nvSpPr>
          <p:cNvPr id="22" name="Text 20"/>
          <p:cNvSpPr/>
          <p:nvPr/>
        </p:nvSpPr>
        <p:spPr>
          <a:xfrm>
            <a:off x="7617976" y="6228874"/>
            <a:ext cx="6029563" cy="294442"/>
          </a:xfrm>
          <a:prstGeom prst="rect">
            <a:avLst/>
          </a:prstGeom>
          <a:noFill/>
          <a:ln/>
        </p:spPr>
        <p:txBody>
          <a:bodyPr wrap="none" lIns="0" tIns="0" rIns="0" bIns="0" rtlCol="0" anchor="t"/>
          <a:lstStyle/>
          <a:p>
            <a:pPr algn="l" indent="0" marL="0">
              <a:lnSpc>
                <a:spcPts val="2300"/>
              </a:lnSpc>
              <a:buNone/>
            </a:pPr>
            <a:r>
              <a:rPr lang="en-US" sz="1500" b="1" dirty="0">
                <a:solidFill>
                  <a:srgbClr val="F9EEE7"/>
                </a:solidFill>
                <a:latin typeface="Quattrocento" pitchFamily="34" charset="0"/>
                <a:ea typeface="Quattrocento" pitchFamily="34" charset="-122"/>
                <a:cs typeface="Quattrocento" pitchFamily="34" charset="-120"/>
              </a:rPr>
              <a:t>Compoziție:</a:t>
            </a:r>
            <a:pPr algn="l" indent="0" marL="0">
              <a:lnSpc>
                <a:spcPts val="2300"/>
              </a:lnSpc>
              <a:buNone/>
            </a:pPr>
            <a:r>
              <a:rPr lang="en-US" sz="1500" dirty="0">
                <a:solidFill>
                  <a:srgbClr val="F9EEE7"/>
                </a:solidFill>
                <a:latin typeface="Quattrocento" pitchFamily="34" charset="0"/>
                <a:ea typeface="Quattrocento" pitchFamily="34" charset="-122"/>
                <a:cs typeface="Quattrocento" pitchFamily="34" charset="-120"/>
              </a:rPr>
              <a:t> Predominant Lolium perenne și Poa pratensis</a:t>
            </a:r>
            <a:endParaRPr lang="en-US" sz="1500" dirty="0"/>
          </a:p>
        </p:txBody>
      </p:sp>
      <p:sp>
        <p:nvSpPr>
          <p:cNvPr id="23" name="Text 21"/>
          <p:cNvSpPr/>
          <p:nvPr/>
        </p:nvSpPr>
        <p:spPr>
          <a:xfrm>
            <a:off x="7617976" y="6628924"/>
            <a:ext cx="6029563" cy="588883"/>
          </a:xfrm>
          <a:prstGeom prst="rect">
            <a:avLst/>
          </a:prstGeom>
          <a:noFill/>
          <a:ln/>
        </p:spPr>
        <p:txBody>
          <a:bodyPr wrap="square" lIns="0" tIns="0" rIns="0" bIns="0" rtlCol="0" anchor="t"/>
          <a:lstStyle/>
          <a:p>
            <a:pPr algn="l" indent="0" marL="0">
              <a:lnSpc>
                <a:spcPts val="2300"/>
              </a:lnSpc>
              <a:buNone/>
            </a:pPr>
            <a:r>
              <a:rPr lang="en-US" sz="1500" dirty="0">
                <a:solidFill>
                  <a:srgbClr val="F9EEE7"/>
                </a:solidFill>
                <a:latin typeface="Quattrocento" pitchFamily="34" charset="0"/>
                <a:ea typeface="Quattrocento" pitchFamily="34" charset="-122"/>
                <a:cs typeface="Quattrocento" pitchFamily="34" charset="-120"/>
              </a:rPr>
              <a:t>Foarte rezistent la trafic intens și tuns frecvent, se reface rapid. Ideal pentru terenuri de sport și zone cu circulație intensă.</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84409" y="966311"/>
            <a:ext cx="7349609" cy="516850"/>
          </a:xfrm>
          <a:prstGeom prst="rect">
            <a:avLst/>
          </a:prstGeom>
          <a:noFill/>
          <a:ln/>
        </p:spPr>
        <p:txBody>
          <a:bodyPr wrap="none" lIns="0" tIns="0" rIns="0" bIns="0" rtlCol="0" anchor="t"/>
          <a:lstStyle/>
          <a:p>
            <a:pPr algn="l" indent="0" marL="0">
              <a:lnSpc>
                <a:spcPts val="3950"/>
              </a:lnSpc>
              <a:buNone/>
            </a:pPr>
            <a:r>
              <a:rPr lang="en-US" sz="3150" dirty="0">
                <a:solidFill>
                  <a:srgbClr val="000000"/>
                </a:solidFill>
                <a:latin typeface="Quattrocento" pitchFamily="34" charset="0"/>
                <a:ea typeface="Quattrocento" pitchFamily="34" charset="-122"/>
                <a:cs typeface="Quattrocento" pitchFamily="34" charset="-120"/>
              </a:rPr>
              <a:t>🌼</a:t>
            </a:r>
            <a:pPr algn="l" indent="0" marL="0">
              <a:lnSpc>
                <a:spcPts val="3950"/>
              </a:lnSpc>
              <a:buNone/>
            </a:pPr>
            <a:r>
              <a:rPr lang="en-US" sz="3150" dirty="0">
                <a:solidFill>
                  <a:srgbClr val="FFD9BE"/>
                </a:solidFill>
                <a:latin typeface="Quattrocento" pitchFamily="34" charset="0"/>
                <a:ea typeface="Quattrocento" pitchFamily="34" charset="-122"/>
                <a:cs typeface="Quattrocento" pitchFamily="34" charset="-120"/>
              </a:rPr>
              <a:t> Ecogazonul — Alternativa Sustenabilă</a:t>
            </a:r>
            <a:endParaRPr lang="en-US" sz="3150" dirty="0"/>
          </a:p>
        </p:txBody>
      </p:sp>
      <p:sp>
        <p:nvSpPr>
          <p:cNvPr id="3" name="Shape 1"/>
          <p:cNvSpPr/>
          <p:nvPr/>
        </p:nvSpPr>
        <p:spPr>
          <a:xfrm>
            <a:off x="861536" y="1691521"/>
            <a:ext cx="6368415" cy="5571649"/>
          </a:xfrm>
          <a:prstGeom prst="roundRect">
            <a:avLst>
              <a:gd name="adj" fmla="val 459"/>
            </a:avLst>
          </a:prstGeom>
          <a:solidFill>
            <a:srgbClr val="1D4241"/>
          </a:solidFill>
          <a:ln/>
        </p:spPr>
      </p:sp>
      <p:sp>
        <p:nvSpPr>
          <p:cNvPr id="4" name="Text 2"/>
          <p:cNvSpPr/>
          <p:nvPr/>
        </p:nvSpPr>
        <p:spPr>
          <a:xfrm>
            <a:off x="1032034" y="1830467"/>
            <a:ext cx="2007037" cy="250865"/>
          </a:xfrm>
          <a:prstGeom prst="rect">
            <a:avLst/>
          </a:prstGeom>
          <a:noFill/>
          <a:ln/>
        </p:spPr>
        <p:txBody>
          <a:bodyPr wrap="none" lIns="0" tIns="0" rIns="0" bIns="0" rtlCol="0" anchor="t"/>
          <a:lstStyle/>
          <a:p>
            <a:pPr algn="l" indent="0" marL="0">
              <a:lnSpc>
                <a:spcPts val="1950"/>
              </a:lnSpc>
              <a:buNone/>
            </a:pPr>
            <a:r>
              <a:rPr lang="en-US" sz="1550" dirty="0">
                <a:solidFill>
                  <a:srgbClr val="FFD9BE"/>
                </a:solidFill>
                <a:latin typeface="Quattrocento" pitchFamily="34" charset="0"/>
                <a:ea typeface="Quattrocento" pitchFamily="34" charset="-122"/>
                <a:cs typeface="Quattrocento" pitchFamily="34" charset="-120"/>
              </a:rPr>
              <a:t>Ce este ecogazonul?</a:t>
            </a:r>
            <a:endParaRPr lang="en-US" sz="1550" dirty="0"/>
          </a:p>
        </p:txBody>
      </p:sp>
      <p:sp>
        <p:nvSpPr>
          <p:cNvPr id="5" name="Text 3"/>
          <p:cNvSpPr/>
          <p:nvPr/>
        </p:nvSpPr>
        <p:spPr>
          <a:xfrm>
            <a:off x="1032034" y="2220278"/>
            <a:ext cx="6027420" cy="990600"/>
          </a:xfrm>
          <a:prstGeom prst="rect">
            <a:avLst/>
          </a:prstGeom>
          <a:noFill/>
          <a:ln/>
        </p:spPr>
        <p:txBody>
          <a:bodyPr wrap="square" lIns="0" tIns="0" rIns="0" bIns="0" rtlCol="0" anchor="t"/>
          <a:lstStyle/>
          <a:p>
            <a:pPr algn="l" indent="0" marL="0">
              <a:lnSpc>
                <a:spcPts val="1900"/>
              </a:lnSpc>
              <a:buNone/>
            </a:pPr>
            <a:r>
              <a:rPr lang="en-US" sz="1300" dirty="0">
                <a:solidFill>
                  <a:srgbClr val="F9EEE7"/>
                </a:solidFill>
                <a:latin typeface="Quattrocento" pitchFamily="34" charset="0"/>
                <a:ea typeface="Quattrocento" pitchFamily="34" charset="-122"/>
                <a:cs typeface="Quattrocento" pitchFamily="34" charset="-120"/>
              </a:rPr>
              <a:t>Ecogazonul, cunoscut și ca gazon pentru flori sălbatice sau gazon maur, nu este un gazon clasic, ci o pajiște înflorită. Este format dintr-un amestec de graminee perene și plante anuale sau perene cu flori, creând un peisaj dinamic și mereu diferit de la an la an.</a:t>
            </a:r>
            <a:endParaRPr lang="en-US" sz="1300" dirty="0"/>
          </a:p>
        </p:txBody>
      </p:sp>
      <p:sp>
        <p:nvSpPr>
          <p:cNvPr id="6" name="Text 4"/>
          <p:cNvSpPr/>
          <p:nvPr/>
        </p:nvSpPr>
        <p:spPr>
          <a:xfrm>
            <a:off x="1032034" y="3335893"/>
            <a:ext cx="6027420" cy="247650"/>
          </a:xfrm>
          <a:prstGeom prst="rect">
            <a:avLst/>
          </a:prstGeom>
          <a:noFill/>
          <a:ln/>
        </p:spPr>
        <p:txBody>
          <a:bodyPr wrap="none" lIns="0" tIns="0" rIns="0" bIns="0" rtlCol="0" anchor="t"/>
          <a:lstStyle/>
          <a:p>
            <a:pPr algn="l" indent="0" marL="0">
              <a:lnSpc>
                <a:spcPts val="1900"/>
              </a:lnSpc>
              <a:buNone/>
            </a:pPr>
            <a:r>
              <a:rPr lang="en-US" sz="1300" b="1" dirty="0">
                <a:solidFill>
                  <a:srgbClr val="F9EEE7"/>
                </a:solidFill>
                <a:latin typeface="Quattrocento" pitchFamily="34" charset="0"/>
                <a:ea typeface="Quattrocento" pitchFamily="34" charset="-122"/>
                <a:cs typeface="Quattrocento" pitchFamily="34" charset="-120"/>
              </a:rPr>
              <a:t>Amestecul tipic include:</a:t>
            </a:r>
            <a:endParaRPr lang="en-US" sz="1300" dirty="0"/>
          </a:p>
        </p:txBody>
      </p:sp>
      <p:sp>
        <p:nvSpPr>
          <p:cNvPr id="7" name="Text 5"/>
          <p:cNvSpPr/>
          <p:nvPr/>
        </p:nvSpPr>
        <p:spPr>
          <a:xfrm>
            <a:off x="1032034" y="3708559"/>
            <a:ext cx="6027420" cy="1583055"/>
          </a:xfrm>
          <a:prstGeom prst="rect">
            <a:avLst/>
          </a:prstGeom>
          <a:noFill/>
          <a:ln/>
        </p:spPr>
        <p:txBody>
          <a:bodyPr wrap="square" lIns="0" tIns="0" rIns="0" bIns="0" rtlCol="0" anchor="t"/>
          <a:lstStyle/>
          <a:p>
            <a:pPr algn="l" marL="342900" indent="-342900">
              <a:lnSpc>
                <a:spcPts val="1900"/>
              </a:lnSpc>
              <a:buSzPct val="100000"/>
              <a:buChar char="•"/>
            </a:pPr>
            <a:r>
              <a:rPr lang="en-US" sz="1300" b="1" dirty="0">
                <a:solidFill>
                  <a:srgbClr val="F9EEE7"/>
                </a:solidFill>
                <a:latin typeface="Quattrocento" pitchFamily="34" charset="0"/>
                <a:ea typeface="Quattrocento" pitchFamily="34" charset="-122"/>
                <a:cs typeface="Quattrocento" pitchFamily="34" charset="-120"/>
              </a:rPr>
              <a:t>Graminee cu creștere lentă:</a:t>
            </a:r>
            <a:pPr algn="l" indent="0" marL="0">
              <a:lnSpc>
                <a:spcPts val="1900"/>
              </a:lnSpc>
              <a:buNone/>
            </a:pPr>
            <a:r>
              <a:rPr lang="en-US" sz="1300" dirty="0">
                <a:solidFill>
                  <a:srgbClr val="F9EEE7"/>
                </a:solidFill>
                <a:latin typeface="Quattrocento" pitchFamily="34" charset="0"/>
                <a:ea typeface="Quattrocento" pitchFamily="34" charset="-122"/>
                <a:cs typeface="Quattrocento" pitchFamily="34" charset="-120"/>
              </a:rPr>
              <a:t> Festuca ovina (păiuș de oi), Cynosurus cristatus (crestată)</a:t>
            </a:r>
            <a:endParaRPr lang="en-US" sz="1300" dirty="0"/>
          </a:p>
          <a:p>
            <a:pPr algn="l" marL="342900" indent="-342900">
              <a:lnSpc>
                <a:spcPts val="1900"/>
              </a:lnSpc>
              <a:buSzPct val="100000"/>
              <a:buChar char="•"/>
            </a:pPr>
            <a:r>
              <a:rPr lang="en-US" sz="1300" b="1" dirty="0">
                <a:solidFill>
                  <a:srgbClr val="F9EEE7"/>
                </a:solidFill>
                <a:latin typeface="Quattrocento" pitchFamily="34" charset="0"/>
                <a:ea typeface="Quattrocento" pitchFamily="34" charset="-122"/>
                <a:cs typeface="Quattrocento" pitchFamily="34" charset="-120"/>
              </a:rPr>
              <a:t>Anuale cu flori:</a:t>
            </a:r>
            <a:pPr algn="l" indent="0" marL="0">
              <a:lnSpc>
                <a:spcPts val="1900"/>
              </a:lnSpc>
              <a:buNone/>
            </a:pPr>
            <a:r>
              <a:rPr lang="en-US" sz="1300" dirty="0">
                <a:solidFill>
                  <a:srgbClr val="F9EEE7"/>
                </a:solidFill>
                <a:latin typeface="Quattrocento" pitchFamily="34" charset="0"/>
                <a:ea typeface="Quattrocento" pitchFamily="34" charset="-122"/>
                <a:cs typeface="Quattrocento" pitchFamily="34" charset="-120"/>
              </a:rPr>
              <a:t> Mac (Papaver rhoeas), albăstriță (Centaurea cyanus), gălbenele (Calendula officinalis)</a:t>
            </a:r>
            <a:endParaRPr lang="en-US" sz="1300" dirty="0"/>
          </a:p>
          <a:p>
            <a:pPr algn="l" marL="342900" indent="-342900">
              <a:lnSpc>
                <a:spcPts val="1900"/>
              </a:lnSpc>
              <a:buSzPct val="100000"/>
              <a:buChar char="•"/>
            </a:pPr>
            <a:r>
              <a:rPr lang="en-US" sz="1300" b="1" dirty="0">
                <a:solidFill>
                  <a:srgbClr val="F9EEE7"/>
                </a:solidFill>
                <a:latin typeface="Quattrocento" pitchFamily="34" charset="0"/>
                <a:ea typeface="Quattrocento" pitchFamily="34" charset="-122"/>
                <a:cs typeface="Quattrocento" pitchFamily="34" charset="-120"/>
              </a:rPr>
              <a:t>Perene cu flori:</a:t>
            </a:r>
            <a:pPr algn="l" indent="0" marL="0">
              <a:lnSpc>
                <a:spcPts val="1900"/>
              </a:lnSpc>
              <a:buNone/>
            </a:pPr>
            <a:r>
              <a:rPr lang="en-US" sz="1300" dirty="0">
                <a:solidFill>
                  <a:srgbClr val="F9EEE7"/>
                </a:solidFill>
                <a:latin typeface="Quattrocento" pitchFamily="34" charset="0"/>
                <a:ea typeface="Quattrocento" pitchFamily="34" charset="-122"/>
                <a:cs typeface="Quattrocento" pitchFamily="34" charset="-120"/>
              </a:rPr>
              <a:t> Cicoare, sânzâiene (Galium verum), lumânărica (Verbascum), specii de trifoi</a:t>
            </a:r>
            <a:endParaRPr lang="en-US" sz="1300" dirty="0"/>
          </a:p>
        </p:txBody>
      </p:sp>
      <p:sp>
        <p:nvSpPr>
          <p:cNvPr id="8" name="Text 6"/>
          <p:cNvSpPr/>
          <p:nvPr/>
        </p:nvSpPr>
        <p:spPr>
          <a:xfrm>
            <a:off x="7530941" y="1830467"/>
            <a:ext cx="2007037" cy="250865"/>
          </a:xfrm>
          <a:prstGeom prst="rect">
            <a:avLst/>
          </a:prstGeom>
          <a:noFill/>
          <a:ln/>
        </p:spPr>
        <p:txBody>
          <a:bodyPr wrap="none" lIns="0" tIns="0" rIns="0" bIns="0" rtlCol="0" anchor="t"/>
          <a:lstStyle/>
          <a:p>
            <a:pPr algn="l" indent="0" marL="0">
              <a:lnSpc>
                <a:spcPts val="1950"/>
              </a:lnSpc>
              <a:buNone/>
            </a:pPr>
            <a:r>
              <a:rPr lang="en-US" sz="1550" dirty="0">
                <a:solidFill>
                  <a:srgbClr val="FFD9BE"/>
                </a:solidFill>
                <a:latin typeface="Quattrocento" pitchFamily="34" charset="0"/>
                <a:ea typeface="Quattrocento" pitchFamily="34" charset="-122"/>
                <a:cs typeface="Quattrocento" pitchFamily="34" charset="-120"/>
              </a:rPr>
              <a:t>Avantaje ecosistemice</a:t>
            </a:r>
            <a:endParaRPr lang="en-US" sz="1550" dirty="0"/>
          </a:p>
        </p:txBody>
      </p:sp>
      <p:pic>
        <p:nvPicPr>
          <p:cNvPr id="9"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594878" y="2242721"/>
            <a:ext cx="255865" cy="255865"/>
          </a:xfrm>
          <a:prstGeom prst="rect">
            <a:avLst/>
          </a:prstGeom>
        </p:spPr>
      </p:pic>
      <p:sp>
        <p:nvSpPr>
          <p:cNvPr id="10" name="Text 7"/>
          <p:cNvSpPr/>
          <p:nvPr/>
        </p:nvSpPr>
        <p:spPr>
          <a:xfrm>
            <a:off x="8085177" y="2237542"/>
            <a:ext cx="2023229" cy="250865"/>
          </a:xfrm>
          <a:prstGeom prst="rect">
            <a:avLst/>
          </a:prstGeom>
          <a:noFill/>
          <a:ln/>
        </p:spPr>
        <p:txBody>
          <a:bodyPr wrap="none" lIns="0" tIns="0" rIns="0" bIns="0" rtlCol="0" anchor="t"/>
          <a:lstStyle/>
          <a:p>
            <a:pPr algn="l" indent="0" marL="0">
              <a:lnSpc>
                <a:spcPts val="1950"/>
              </a:lnSpc>
              <a:buNone/>
            </a:pPr>
            <a:r>
              <a:rPr lang="en-US" sz="1550" dirty="0">
                <a:solidFill>
                  <a:srgbClr val="F9EEE7"/>
                </a:solidFill>
                <a:latin typeface="Quattrocento" pitchFamily="34" charset="0"/>
                <a:ea typeface="Quattrocento" pitchFamily="34" charset="-122"/>
                <a:cs typeface="Quattrocento" pitchFamily="34" charset="-120"/>
              </a:rPr>
              <a:t>Biodiversitate maximă</a:t>
            </a:r>
            <a:endParaRPr lang="en-US" sz="1550" dirty="0"/>
          </a:p>
        </p:txBody>
      </p:sp>
      <p:sp>
        <p:nvSpPr>
          <p:cNvPr id="11" name="Text 8"/>
          <p:cNvSpPr/>
          <p:nvPr/>
        </p:nvSpPr>
        <p:spPr>
          <a:xfrm>
            <a:off x="8085177" y="2627352"/>
            <a:ext cx="5568434" cy="742950"/>
          </a:xfrm>
          <a:prstGeom prst="rect">
            <a:avLst/>
          </a:prstGeom>
          <a:noFill/>
          <a:ln/>
        </p:spPr>
        <p:txBody>
          <a:bodyPr wrap="square" lIns="0" tIns="0" rIns="0" bIns="0" rtlCol="0" anchor="t"/>
          <a:lstStyle/>
          <a:p>
            <a:pPr algn="l" indent="0" marL="0">
              <a:lnSpc>
                <a:spcPts val="1900"/>
              </a:lnSpc>
              <a:buNone/>
            </a:pPr>
            <a:r>
              <a:rPr lang="en-US" sz="1300" dirty="0">
                <a:solidFill>
                  <a:srgbClr val="F9EEE7"/>
                </a:solidFill>
                <a:latin typeface="Quattrocento" pitchFamily="34" charset="0"/>
                <a:ea typeface="Quattrocento" pitchFamily="34" charset="-122"/>
                <a:cs typeface="Quattrocento" pitchFamily="34" charset="-120"/>
              </a:rPr>
              <a:t>Creează habitat valoros pentru albine, bondari, fluturi și gândaci. Oferă nectar, polen și adăpost pentru o varietate impresionantă de insecte polenizatoare.</a:t>
            </a:r>
            <a:endParaRPr lang="en-US" sz="1300" dirty="0"/>
          </a:p>
        </p:txBody>
      </p:sp>
      <p:pic>
        <p:nvPicPr>
          <p:cNvPr id="12"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4878" y="3653373"/>
            <a:ext cx="255865" cy="255865"/>
          </a:xfrm>
          <a:prstGeom prst="rect">
            <a:avLst/>
          </a:prstGeom>
        </p:spPr>
      </p:pic>
      <p:sp>
        <p:nvSpPr>
          <p:cNvPr id="13" name="Text 9"/>
          <p:cNvSpPr/>
          <p:nvPr/>
        </p:nvSpPr>
        <p:spPr>
          <a:xfrm>
            <a:off x="8085177" y="3648194"/>
            <a:ext cx="2007037" cy="250865"/>
          </a:xfrm>
          <a:prstGeom prst="rect">
            <a:avLst/>
          </a:prstGeom>
          <a:noFill/>
          <a:ln/>
        </p:spPr>
        <p:txBody>
          <a:bodyPr wrap="none" lIns="0" tIns="0" rIns="0" bIns="0" rtlCol="0" anchor="t"/>
          <a:lstStyle/>
          <a:p>
            <a:pPr algn="l" indent="0" marL="0">
              <a:lnSpc>
                <a:spcPts val="1950"/>
              </a:lnSpc>
              <a:buNone/>
            </a:pPr>
            <a:r>
              <a:rPr lang="en-US" sz="1550" dirty="0">
                <a:solidFill>
                  <a:srgbClr val="F9EEE7"/>
                </a:solidFill>
                <a:latin typeface="Quattrocento" pitchFamily="34" charset="0"/>
                <a:ea typeface="Quattrocento" pitchFamily="34" charset="-122"/>
                <a:cs typeface="Quattrocento" pitchFamily="34" charset="-120"/>
              </a:rPr>
              <a:t>Resurse reduse</a:t>
            </a:r>
            <a:endParaRPr lang="en-US" sz="1550" dirty="0"/>
          </a:p>
        </p:txBody>
      </p:sp>
      <p:sp>
        <p:nvSpPr>
          <p:cNvPr id="14" name="Text 10"/>
          <p:cNvSpPr/>
          <p:nvPr/>
        </p:nvSpPr>
        <p:spPr>
          <a:xfrm>
            <a:off x="8085177" y="4038005"/>
            <a:ext cx="5568434" cy="495300"/>
          </a:xfrm>
          <a:prstGeom prst="rect">
            <a:avLst/>
          </a:prstGeom>
          <a:noFill/>
          <a:ln/>
        </p:spPr>
        <p:txBody>
          <a:bodyPr wrap="square" lIns="0" tIns="0" rIns="0" bIns="0" rtlCol="0" anchor="t"/>
          <a:lstStyle/>
          <a:p>
            <a:pPr algn="l" indent="0" marL="0">
              <a:lnSpc>
                <a:spcPts val="1900"/>
              </a:lnSpc>
              <a:buNone/>
            </a:pPr>
            <a:r>
              <a:rPr lang="en-US" sz="1300" dirty="0">
                <a:solidFill>
                  <a:srgbClr val="F9EEE7"/>
                </a:solidFill>
                <a:latin typeface="Quattrocento" pitchFamily="34" charset="0"/>
                <a:ea typeface="Quattrocento" pitchFamily="34" charset="-122"/>
                <a:cs typeface="Quattrocento" pitchFamily="34" charset="-120"/>
              </a:rPr>
              <a:t>Necesită mult mai puțină apă decât gazonul clasic, este extrem de rezistent la secetă și nu are nevoie de fertilizare sau tratamente chimice.</a:t>
            </a:r>
            <a:endParaRPr lang="en-US" sz="1300" dirty="0"/>
          </a:p>
        </p:txBody>
      </p:sp>
      <p:pic>
        <p:nvPicPr>
          <p:cNvPr id="15"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94878" y="4816376"/>
            <a:ext cx="255865" cy="255865"/>
          </a:xfrm>
          <a:prstGeom prst="rect">
            <a:avLst/>
          </a:prstGeom>
        </p:spPr>
      </p:pic>
      <p:sp>
        <p:nvSpPr>
          <p:cNvPr id="16" name="Text 11"/>
          <p:cNvSpPr/>
          <p:nvPr/>
        </p:nvSpPr>
        <p:spPr>
          <a:xfrm>
            <a:off x="8085177" y="4811197"/>
            <a:ext cx="2007037" cy="250865"/>
          </a:xfrm>
          <a:prstGeom prst="rect">
            <a:avLst/>
          </a:prstGeom>
          <a:noFill/>
          <a:ln/>
        </p:spPr>
        <p:txBody>
          <a:bodyPr wrap="none" lIns="0" tIns="0" rIns="0" bIns="0" rtlCol="0" anchor="t"/>
          <a:lstStyle/>
          <a:p>
            <a:pPr algn="l" indent="0" marL="0">
              <a:lnSpc>
                <a:spcPts val="1950"/>
              </a:lnSpc>
              <a:buNone/>
            </a:pPr>
            <a:r>
              <a:rPr lang="en-US" sz="1550" dirty="0">
                <a:solidFill>
                  <a:srgbClr val="F9EEE7"/>
                </a:solidFill>
                <a:latin typeface="Quattrocento" pitchFamily="34" charset="0"/>
                <a:ea typeface="Quattrocento" pitchFamily="34" charset="-122"/>
                <a:cs typeface="Quattrocento" pitchFamily="34" charset="-120"/>
              </a:rPr>
              <a:t>Întreținere minimă</a:t>
            </a:r>
            <a:endParaRPr lang="en-US" sz="1550" dirty="0"/>
          </a:p>
        </p:txBody>
      </p:sp>
      <p:sp>
        <p:nvSpPr>
          <p:cNvPr id="17" name="Text 12"/>
          <p:cNvSpPr/>
          <p:nvPr/>
        </p:nvSpPr>
        <p:spPr>
          <a:xfrm>
            <a:off x="8085177" y="5201007"/>
            <a:ext cx="5568434" cy="742950"/>
          </a:xfrm>
          <a:prstGeom prst="rect">
            <a:avLst/>
          </a:prstGeom>
          <a:noFill/>
          <a:ln/>
        </p:spPr>
        <p:txBody>
          <a:bodyPr wrap="square" lIns="0" tIns="0" rIns="0" bIns="0" rtlCol="0" anchor="t"/>
          <a:lstStyle/>
          <a:p>
            <a:pPr algn="l" indent="0" marL="0">
              <a:lnSpc>
                <a:spcPts val="1900"/>
              </a:lnSpc>
              <a:buNone/>
            </a:pPr>
            <a:r>
              <a:rPr lang="en-US" sz="1300" dirty="0">
                <a:solidFill>
                  <a:srgbClr val="F9EEE7"/>
                </a:solidFill>
                <a:latin typeface="Quattrocento" pitchFamily="34" charset="0"/>
                <a:ea typeface="Quattrocento" pitchFamily="34" charset="-122"/>
                <a:cs typeface="Quattrocento" pitchFamily="34" charset="-120"/>
              </a:rPr>
              <a:t>Se cosește de doar 1–2 ori pe an, toamna, după ce plantele și-au împrăștiat semințele. Reduce consumul de combustibil și emisiile de CO₂.</a:t>
            </a:r>
            <a:endParaRPr lang="en-US" sz="1300" dirty="0"/>
          </a:p>
        </p:txBody>
      </p:sp>
      <p:pic>
        <p:nvPicPr>
          <p:cNvPr id="18"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94878" y="6227028"/>
            <a:ext cx="255865" cy="255865"/>
          </a:xfrm>
          <a:prstGeom prst="rect">
            <a:avLst/>
          </a:prstGeom>
        </p:spPr>
      </p:pic>
      <p:sp>
        <p:nvSpPr>
          <p:cNvPr id="19" name="Text 13"/>
          <p:cNvSpPr/>
          <p:nvPr/>
        </p:nvSpPr>
        <p:spPr>
          <a:xfrm>
            <a:off x="8085177" y="6221849"/>
            <a:ext cx="2007037" cy="250865"/>
          </a:xfrm>
          <a:prstGeom prst="rect">
            <a:avLst/>
          </a:prstGeom>
          <a:noFill/>
          <a:ln/>
        </p:spPr>
        <p:txBody>
          <a:bodyPr wrap="none" lIns="0" tIns="0" rIns="0" bIns="0" rtlCol="0" anchor="t"/>
          <a:lstStyle/>
          <a:p>
            <a:pPr algn="l" indent="0" marL="0">
              <a:lnSpc>
                <a:spcPts val="1950"/>
              </a:lnSpc>
              <a:buNone/>
            </a:pPr>
            <a:r>
              <a:rPr lang="en-US" sz="1550" dirty="0">
                <a:solidFill>
                  <a:srgbClr val="F9EEE7"/>
                </a:solidFill>
                <a:latin typeface="Quattrocento" pitchFamily="34" charset="0"/>
                <a:ea typeface="Quattrocento" pitchFamily="34" charset="-122"/>
                <a:cs typeface="Quattrocento" pitchFamily="34" charset="-120"/>
              </a:rPr>
              <a:t>Regenerare naturală</a:t>
            </a:r>
            <a:endParaRPr lang="en-US" sz="1550" dirty="0"/>
          </a:p>
        </p:txBody>
      </p:sp>
      <p:sp>
        <p:nvSpPr>
          <p:cNvPr id="20" name="Text 14"/>
          <p:cNvSpPr/>
          <p:nvPr/>
        </p:nvSpPr>
        <p:spPr>
          <a:xfrm>
            <a:off x="8085177" y="6611660"/>
            <a:ext cx="5568434" cy="495300"/>
          </a:xfrm>
          <a:prstGeom prst="rect">
            <a:avLst/>
          </a:prstGeom>
          <a:noFill/>
          <a:ln/>
        </p:spPr>
        <p:txBody>
          <a:bodyPr wrap="square" lIns="0" tIns="0" rIns="0" bIns="0" rtlCol="0" anchor="t"/>
          <a:lstStyle/>
          <a:p>
            <a:pPr algn="l" indent="0" marL="0">
              <a:lnSpc>
                <a:spcPts val="1900"/>
              </a:lnSpc>
              <a:buNone/>
            </a:pPr>
            <a:r>
              <a:rPr lang="en-US" sz="1300" dirty="0">
                <a:solidFill>
                  <a:srgbClr val="F9EEE7"/>
                </a:solidFill>
                <a:latin typeface="Quattrocento" pitchFamily="34" charset="0"/>
                <a:ea typeface="Quattrocento" pitchFamily="34" charset="-122"/>
                <a:cs typeface="Quattrocento" pitchFamily="34" charset="-120"/>
              </a:rPr>
              <a:t>Plantele se resemănă singure în fiecare an, creând o pajiște dinamică, spontană și mereu surprinzătoare.</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5099" y="793313"/>
            <a:ext cx="9867067" cy="607457"/>
          </a:xfrm>
          <a:prstGeom prst="rect">
            <a:avLst/>
          </a:prstGeom>
          <a:noFill/>
          <a:ln/>
        </p:spPr>
        <p:txBody>
          <a:bodyPr wrap="none" lIns="0" tIns="0" rIns="0" bIns="0" rtlCol="0" anchor="t"/>
          <a:lstStyle/>
          <a:p>
            <a:pPr algn="l" indent="0" marL="0">
              <a:lnSpc>
                <a:spcPts val="4600"/>
              </a:lnSpc>
              <a:buNone/>
            </a:pPr>
            <a:r>
              <a:rPr lang="en-US" sz="3650" dirty="0">
                <a:solidFill>
                  <a:srgbClr val="000000"/>
                </a:solidFill>
                <a:latin typeface="Quattrocento" pitchFamily="34" charset="0"/>
                <a:ea typeface="Quattrocento" pitchFamily="34" charset="-122"/>
                <a:cs typeface="Quattrocento" pitchFamily="34" charset="-120"/>
              </a:rPr>
              <a:t>🌾</a:t>
            </a:r>
            <a:pPr algn="l" indent="0" marL="0">
              <a:lnSpc>
                <a:spcPts val="4600"/>
              </a:lnSpc>
              <a:buNone/>
            </a:pPr>
            <a:r>
              <a:rPr lang="en-US" sz="3650" dirty="0">
                <a:solidFill>
                  <a:srgbClr val="FFD9BE"/>
                </a:solidFill>
                <a:latin typeface="Quattrocento" pitchFamily="34" charset="0"/>
                <a:ea typeface="Quattrocento" pitchFamily="34" charset="-122"/>
                <a:cs typeface="Quattrocento" pitchFamily="34" charset="-120"/>
              </a:rPr>
              <a:t> Ierburile Ornamentale — Mișcare și Textură</a:t>
            </a:r>
            <a:endParaRPr lang="en-US" sz="3650" dirty="0"/>
          </a:p>
        </p:txBody>
      </p:sp>
      <p:sp>
        <p:nvSpPr>
          <p:cNvPr id="3" name="Text 1"/>
          <p:cNvSpPr/>
          <p:nvPr/>
        </p:nvSpPr>
        <p:spPr>
          <a:xfrm>
            <a:off x="795099" y="1777960"/>
            <a:ext cx="13040201" cy="619839"/>
          </a:xfrm>
          <a:prstGeom prst="rect">
            <a:avLst/>
          </a:prstGeom>
          <a:noFill/>
          <a:ln/>
        </p:spPr>
        <p:txBody>
          <a:bodyPr wrap="square" lIns="0" tIns="0" rIns="0" bIns="0" rtlCol="0" anchor="t"/>
          <a:lstStyle/>
          <a:p>
            <a:pPr algn="l" indent="0" marL="0">
              <a:lnSpc>
                <a:spcPts val="2400"/>
              </a:lnSpc>
              <a:buNone/>
            </a:pPr>
            <a:r>
              <a:rPr lang="en-US" sz="1550" dirty="0">
                <a:solidFill>
                  <a:srgbClr val="F9EEE7"/>
                </a:solidFill>
                <a:latin typeface="Quattrocento" pitchFamily="34" charset="0"/>
                <a:ea typeface="Quattrocento" pitchFamily="34" charset="-122"/>
                <a:cs typeface="Quattrocento" pitchFamily="34" charset="-120"/>
              </a:rPr>
              <a:t>Ierburile ornamentale au devenit extrem de populare în designul peisager datorită texturii, mișcării și sunetului pe care le aduc în grădină. Sunt campioanele sustenabilității: rezistente la secetă, fără nevoie de fertilizare, și un adevărat refugiu pentru faună.</a:t>
            </a:r>
            <a:endParaRPr lang="en-US" sz="1550" dirty="0"/>
          </a:p>
        </p:txBody>
      </p:sp>
      <p:pic>
        <p:nvPicPr>
          <p:cNvPr id="4" name="Image 0" descr="preencoded.png">    </p:cNvPr>
          <p:cNvPicPr>
            <a:picLocks noChangeAspect="1"/>
          </p:cNvPicPr>
          <p:nvPr/>
        </p:nvPicPr>
        <p:blipFill>
          <a:blip r:embed="rId1"/>
          <a:stretch>
            <a:fillRect/>
          </a:stretch>
        </p:blipFill>
        <p:spPr>
          <a:xfrm>
            <a:off x="795099" y="2609969"/>
            <a:ext cx="678299" cy="419219"/>
          </a:xfrm>
          <a:prstGeom prst="rect">
            <a:avLst/>
          </a:prstGeom>
        </p:spPr>
      </p:pic>
      <p:sp>
        <p:nvSpPr>
          <p:cNvPr id="5" name="Text 2"/>
          <p:cNvSpPr/>
          <p:nvPr/>
        </p:nvSpPr>
        <p:spPr>
          <a:xfrm>
            <a:off x="1709142" y="2609969"/>
            <a:ext cx="2169200" cy="292298"/>
          </a:xfrm>
          <a:prstGeom prst="rect">
            <a:avLst/>
          </a:prstGeom>
          <a:noFill/>
          <a:ln/>
        </p:spPr>
        <p:txBody>
          <a:bodyPr wrap="none" lIns="0" tIns="0" rIns="0" bIns="0" rtlCol="0" anchor="t"/>
          <a:lstStyle/>
          <a:p>
            <a:pPr algn="l" indent="0" marL="0">
              <a:lnSpc>
                <a:spcPts val="2300"/>
              </a:lnSpc>
              <a:buNone/>
            </a:pPr>
            <a:r>
              <a:rPr lang="en-US" sz="1800" dirty="0">
                <a:solidFill>
                  <a:srgbClr val="F9EEE7"/>
                </a:solidFill>
                <a:latin typeface="Quattrocento" pitchFamily="34" charset="0"/>
                <a:ea typeface="Quattrocento" pitchFamily="34" charset="-122"/>
                <a:cs typeface="Quattrocento" pitchFamily="34" charset="-120"/>
              </a:rPr>
              <a:t>Stipa tenuissima</a:t>
            </a:r>
            <a:endParaRPr lang="en-US" sz="1800" dirty="0"/>
          </a:p>
        </p:txBody>
      </p:sp>
      <p:sp>
        <p:nvSpPr>
          <p:cNvPr id="6" name="Text 3"/>
          <p:cNvSpPr/>
          <p:nvPr/>
        </p:nvSpPr>
        <p:spPr>
          <a:xfrm>
            <a:off x="1709142" y="3015377"/>
            <a:ext cx="2169200" cy="2479358"/>
          </a:xfrm>
          <a:prstGeom prst="rect">
            <a:avLst/>
          </a:prstGeom>
          <a:noFill/>
          <a:ln/>
        </p:spPr>
        <p:txBody>
          <a:bodyPr wrap="square" lIns="0" tIns="0" rIns="0" bIns="0" rtlCol="0" anchor="t"/>
          <a:lstStyle/>
          <a:p>
            <a:pPr algn="l" indent="0" marL="0">
              <a:lnSpc>
                <a:spcPts val="2400"/>
              </a:lnSpc>
              <a:buNone/>
            </a:pPr>
            <a:r>
              <a:rPr lang="en-US" sz="1550" dirty="0">
                <a:solidFill>
                  <a:srgbClr val="F9EEE7"/>
                </a:solidFill>
                <a:latin typeface="Quattrocento" pitchFamily="34" charset="0"/>
                <a:ea typeface="Quattrocento" pitchFamily="34" charset="-122"/>
                <a:cs typeface="Quattrocento" pitchFamily="34" charset="-120"/>
              </a:rPr>
              <a:t>Fire extrem de fine, moi, verzui ce devin aurii vara. Creează efecte de mișcare spectaculoase la cea mai mică adiere de vânt. </a:t>
            </a:r>
            <a:pPr algn="l" indent="0" marL="0">
              <a:lnSpc>
                <a:spcPts val="2400"/>
              </a:lnSpc>
              <a:buNone/>
            </a:pPr>
            <a:r>
              <a:rPr lang="en-US" sz="1550" b="1" dirty="0">
                <a:solidFill>
                  <a:srgbClr val="F9EEE7"/>
                </a:solidFill>
                <a:latin typeface="Quattrocento" pitchFamily="34" charset="0"/>
                <a:ea typeface="Quattrocento" pitchFamily="34" charset="-122"/>
                <a:cs typeface="Quattrocento" pitchFamily="34" charset="-120"/>
              </a:rPr>
              <a:t>Înălțime:</a:t>
            </a:r>
            <a:pPr algn="l" indent="0" marL="0">
              <a:lnSpc>
                <a:spcPts val="2400"/>
              </a:lnSpc>
              <a:buNone/>
            </a:pPr>
            <a:r>
              <a:rPr lang="en-US" sz="1550" dirty="0">
                <a:solidFill>
                  <a:srgbClr val="F9EEE7"/>
                </a:solidFill>
                <a:latin typeface="Quattrocento" pitchFamily="34" charset="0"/>
                <a:ea typeface="Quattrocento" pitchFamily="34" charset="-122"/>
                <a:cs typeface="Quattrocento" pitchFamily="34" charset="-120"/>
              </a:rPr>
              <a:t> 60–80 cm.</a:t>
            </a:r>
            <a:endParaRPr lang="en-US" sz="1550" dirty="0"/>
          </a:p>
        </p:txBody>
      </p:sp>
      <p:pic>
        <p:nvPicPr>
          <p:cNvPr id="7" name="Image 1" descr="preencoded.png">    </p:cNvPr>
          <p:cNvPicPr>
            <a:picLocks noChangeAspect="1"/>
          </p:cNvPicPr>
          <p:nvPr/>
        </p:nvPicPr>
        <p:blipFill>
          <a:blip r:embed="rId2"/>
          <a:stretch>
            <a:fillRect/>
          </a:stretch>
        </p:blipFill>
        <p:spPr>
          <a:xfrm>
            <a:off x="4114086" y="2609969"/>
            <a:ext cx="678299" cy="419219"/>
          </a:xfrm>
          <a:prstGeom prst="rect">
            <a:avLst/>
          </a:prstGeom>
        </p:spPr>
      </p:pic>
      <p:sp>
        <p:nvSpPr>
          <p:cNvPr id="8" name="Text 4"/>
          <p:cNvSpPr/>
          <p:nvPr/>
        </p:nvSpPr>
        <p:spPr>
          <a:xfrm>
            <a:off x="5028128" y="2609969"/>
            <a:ext cx="2169200" cy="292298"/>
          </a:xfrm>
          <a:prstGeom prst="rect">
            <a:avLst/>
          </a:prstGeom>
          <a:noFill/>
          <a:ln/>
        </p:spPr>
        <p:txBody>
          <a:bodyPr wrap="none" lIns="0" tIns="0" rIns="0" bIns="0" rtlCol="0" anchor="t"/>
          <a:lstStyle/>
          <a:p>
            <a:pPr algn="l" indent="0" marL="0">
              <a:lnSpc>
                <a:spcPts val="2300"/>
              </a:lnSpc>
              <a:buNone/>
            </a:pPr>
            <a:r>
              <a:rPr lang="en-US" sz="1800" dirty="0">
                <a:solidFill>
                  <a:srgbClr val="F9EEE7"/>
                </a:solidFill>
                <a:latin typeface="Quattrocento" pitchFamily="34" charset="0"/>
                <a:ea typeface="Quattrocento" pitchFamily="34" charset="-122"/>
                <a:cs typeface="Quattrocento" pitchFamily="34" charset="-120"/>
              </a:rPr>
              <a:t>Miscanthus sinensis</a:t>
            </a:r>
            <a:endParaRPr lang="en-US" sz="1800" dirty="0"/>
          </a:p>
        </p:txBody>
      </p:sp>
      <p:sp>
        <p:nvSpPr>
          <p:cNvPr id="9" name="Text 5"/>
          <p:cNvSpPr/>
          <p:nvPr/>
        </p:nvSpPr>
        <p:spPr>
          <a:xfrm>
            <a:off x="5028128" y="3015377"/>
            <a:ext cx="2169200" cy="2789277"/>
          </a:xfrm>
          <a:prstGeom prst="rect">
            <a:avLst/>
          </a:prstGeom>
          <a:noFill/>
          <a:ln/>
        </p:spPr>
        <p:txBody>
          <a:bodyPr wrap="square" lIns="0" tIns="0" rIns="0" bIns="0" rtlCol="0" anchor="t"/>
          <a:lstStyle/>
          <a:p>
            <a:pPr algn="l" indent="0" marL="0">
              <a:lnSpc>
                <a:spcPts val="2400"/>
              </a:lnSpc>
              <a:buNone/>
            </a:pPr>
            <a:r>
              <a:rPr lang="en-US" sz="1550" dirty="0">
                <a:solidFill>
                  <a:srgbClr val="F9EEE7"/>
                </a:solidFill>
                <a:latin typeface="Quattrocento" pitchFamily="34" charset="0"/>
                <a:ea typeface="Quattrocento" pitchFamily="34" charset="-122"/>
                <a:cs typeface="Quattrocento" pitchFamily="34" charset="-120"/>
              </a:rPr>
              <a:t>Plante mari cu frunze arcuite și panicule decorative toamna. Soiuri populare: 'Gracillimus', 'Zebrinus' (dungi galbene), 'Ferner Osten' (nuanțe roșiatice). </a:t>
            </a:r>
            <a:pPr algn="l" indent="0" marL="0">
              <a:lnSpc>
                <a:spcPts val="2400"/>
              </a:lnSpc>
              <a:buNone/>
            </a:pPr>
            <a:r>
              <a:rPr lang="en-US" sz="1550" b="1" dirty="0">
                <a:solidFill>
                  <a:srgbClr val="F9EEE7"/>
                </a:solidFill>
                <a:latin typeface="Quattrocento" pitchFamily="34" charset="0"/>
                <a:ea typeface="Quattrocento" pitchFamily="34" charset="-122"/>
                <a:cs typeface="Quattrocento" pitchFamily="34" charset="-120"/>
              </a:rPr>
              <a:t>Înălțime:</a:t>
            </a:r>
            <a:pPr algn="l" indent="0" marL="0">
              <a:lnSpc>
                <a:spcPts val="2400"/>
              </a:lnSpc>
              <a:buNone/>
            </a:pPr>
            <a:r>
              <a:rPr lang="en-US" sz="1550" dirty="0">
                <a:solidFill>
                  <a:srgbClr val="F9EEE7"/>
                </a:solidFill>
                <a:latin typeface="Quattrocento" pitchFamily="34" charset="0"/>
                <a:ea typeface="Quattrocento" pitchFamily="34" charset="-122"/>
                <a:cs typeface="Quattrocento" pitchFamily="34" charset="-120"/>
              </a:rPr>
              <a:t> 1,5–2,5 m.</a:t>
            </a:r>
            <a:endParaRPr lang="en-US" sz="1550" dirty="0"/>
          </a:p>
        </p:txBody>
      </p:sp>
      <p:pic>
        <p:nvPicPr>
          <p:cNvPr id="10" name="Image 2" descr="preencoded.png">    </p:cNvPr>
          <p:cNvPicPr>
            <a:picLocks noChangeAspect="1"/>
          </p:cNvPicPr>
          <p:nvPr/>
        </p:nvPicPr>
        <p:blipFill>
          <a:blip r:embed="rId3"/>
          <a:stretch>
            <a:fillRect/>
          </a:stretch>
        </p:blipFill>
        <p:spPr>
          <a:xfrm>
            <a:off x="7433072" y="2609969"/>
            <a:ext cx="678299" cy="419219"/>
          </a:xfrm>
          <a:prstGeom prst="rect">
            <a:avLst/>
          </a:prstGeom>
        </p:spPr>
      </p:pic>
      <p:sp>
        <p:nvSpPr>
          <p:cNvPr id="11" name="Text 6"/>
          <p:cNvSpPr/>
          <p:nvPr/>
        </p:nvSpPr>
        <p:spPr>
          <a:xfrm>
            <a:off x="8347115" y="2609969"/>
            <a:ext cx="2169200" cy="584597"/>
          </a:xfrm>
          <a:prstGeom prst="rect">
            <a:avLst/>
          </a:prstGeom>
          <a:noFill/>
          <a:ln/>
        </p:spPr>
        <p:txBody>
          <a:bodyPr wrap="square" lIns="0" tIns="0" rIns="0" bIns="0" rtlCol="0" anchor="t"/>
          <a:lstStyle/>
          <a:p>
            <a:pPr algn="l" indent="0" marL="0">
              <a:lnSpc>
                <a:spcPts val="2300"/>
              </a:lnSpc>
              <a:buNone/>
            </a:pPr>
            <a:r>
              <a:rPr lang="en-US" sz="1800" dirty="0">
                <a:solidFill>
                  <a:srgbClr val="F9EEE7"/>
                </a:solidFill>
                <a:latin typeface="Quattrocento" pitchFamily="34" charset="0"/>
                <a:ea typeface="Quattrocento" pitchFamily="34" charset="-122"/>
                <a:cs typeface="Quattrocento" pitchFamily="34" charset="-120"/>
              </a:rPr>
              <a:t>Pennisetum alopecuroides</a:t>
            </a:r>
            <a:endParaRPr lang="en-US" sz="1800" dirty="0"/>
          </a:p>
        </p:txBody>
      </p:sp>
      <p:sp>
        <p:nvSpPr>
          <p:cNvPr id="12" name="Text 7"/>
          <p:cNvSpPr/>
          <p:nvPr/>
        </p:nvSpPr>
        <p:spPr>
          <a:xfrm>
            <a:off x="8347115" y="3307675"/>
            <a:ext cx="2169200" cy="2789277"/>
          </a:xfrm>
          <a:prstGeom prst="rect">
            <a:avLst/>
          </a:prstGeom>
          <a:noFill/>
          <a:ln/>
        </p:spPr>
        <p:txBody>
          <a:bodyPr wrap="square" lIns="0" tIns="0" rIns="0" bIns="0" rtlCol="0" anchor="t"/>
          <a:lstStyle/>
          <a:p>
            <a:pPr algn="l" indent="0" marL="0">
              <a:lnSpc>
                <a:spcPts val="2400"/>
              </a:lnSpc>
              <a:buNone/>
            </a:pPr>
            <a:r>
              <a:rPr lang="en-US" sz="1550" dirty="0">
                <a:solidFill>
                  <a:srgbClr val="F9EEE7"/>
                </a:solidFill>
                <a:latin typeface="Quattrocento" pitchFamily="34" charset="0"/>
                <a:ea typeface="Quattrocento" pitchFamily="34" charset="-122"/>
                <a:cs typeface="Quattrocento" pitchFamily="34" charset="-120"/>
              </a:rPr>
              <a:t>Tufe compacte cu inflorescențe pufoase, asemănătoare periilor de sticlă. Spectaculos când soarele de la răsărit sau apus luminează inflorescențele. </a:t>
            </a:r>
            <a:pPr algn="l" indent="0" marL="0">
              <a:lnSpc>
                <a:spcPts val="2400"/>
              </a:lnSpc>
              <a:buNone/>
            </a:pPr>
            <a:r>
              <a:rPr lang="en-US" sz="1550" b="1" dirty="0">
                <a:solidFill>
                  <a:srgbClr val="F9EEE7"/>
                </a:solidFill>
                <a:latin typeface="Quattrocento" pitchFamily="34" charset="0"/>
                <a:ea typeface="Quattrocento" pitchFamily="34" charset="-122"/>
                <a:cs typeface="Quattrocento" pitchFamily="34" charset="-120"/>
              </a:rPr>
              <a:t>Înălțime:</a:t>
            </a:r>
            <a:pPr algn="l" indent="0" marL="0">
              <a:lnSpc>
                <a:spcPts val="2400"/>
              </a:lnSpc>
              <a:buNone/>
            </a:pPr>
            <a:r>
              <a:rPr lang="en-US" sz="1550" dirty="0">
                <a:solidFill>
                  <a:srgbClr val="F9EEE7"/>
                </a:solidFill>
                <a:latin typeface="Quattrocento" pitchFamily="34" charset="0"/>
                <a:ea typeface="Quattrocento" pitchFamily="34" charset="-122"/>
                <a:cs typeface="Quattrocento" pitchFamily="34" charset="-120"/>
              </a:rPr>
              <a:t> 60–90 cm.</a:t>
            </a:r>
            <a:endParaRPr lang="en-US" sz="1550" dirty="0"/>
          </a:p>
        </p:txBody>
      </p:sp>
      <p:pic>
        <p:nvPicPr>
          <p:cNvPr id="13" name="Image 3" descr="preencoded.png">    </p:cNvPr>
          <p:cNvPicPr>
            <a:picLocks noChangeAspect="1"/>
          </p:cNvPicPr>
          <p:nvPr/>
        </p:nvPicPr>
        <p:blipFill>
          <a:blip r:embed="rId4"/>
          <a:stretch>
            <a:fillRect/>
          </a:stretch>
        </p:blipFill>
        <p:spPr>
          <a:xfrm>
            <a:off x="10752058" y="2609969"/>
            <a:ext cx="678299" cy="419219"/>
          </a:xfrm>
          <a:prstGeom prst="rect">
            <a:avLst/>
          </a:prstGeom>
        </p:spPr>
      </p:pic>
      <p:sp>
        <p:nvSpPr>
          <p:cNvPr id="14" name="Text 8"/>
          <p:cNvSpPr/>
          <p:nvPr/>
        </p:nvSpPr>
        <p:spPr>
          <a:xfrm>
            <a:off x="11666101" y="2609969"/>
            <a:ext cx="2169200" cy="584597"/>
          </a:xfrm>
          <a:prstGeom prst="rect">
            <a:avLst/>
          </a:prstGeom>
          <a:noFill/>
          <a:ln/>
        </p:spPr>
        <p:txBody>
          <a:bodyPr wrap="square" lIns="0" tIns="0" rIns="0" bIns="0" rtlCol="0" anchor="t"/>
          <a:lstStyle/>
          <a:p>
            <a:pPr algn="l" indent="0" marL="0">
              <a:lnSpc>
                <a:spcPts val="2300"/>
              </a:lnSpc>
              <a:buNone/>
            </a:pPr>
            <a:r>
              <a:rPr lang="en-US" sz="1800" dirty="0">
                <a:solidFill>
                  <a:srgbClr val="F9EEE7"/>
                </a:solidFill>
                <a:latin typeface="Quattrocento" pitchFamily="34" charset="0"/>
                <a:ea typeface="Quattrocento" pitchFamily="34" charset="-122"/>
                <a:cs typeface="Quattrocento" pitchFamily="34" charset="-120"/>
              </a:rPr>
              <a:t>Calamagrostis 'Karl Foerster'</a:t>
            </a:r>
            <a:endParaRPr lang="en-US" sz="1800" dirty="0"/>
          </a:p>
        </p:txBody>
      </p:sp>
      <p:sp>
        <p:nvSpPr>
          <p:cNvPr id="15" name="Text 9"/>
          <p:cNvSpPr/>
          <p:nvPr/>
        </p:nvSpPr>
        <p:spPr>
          <a:xfrm>
            <a:off x="11666101" y="3307675"/>
            <a:ext cx="2169200" cy="2169438"/>
          </a:xfrm>
          <a:prstGeom prst="rect">
            <a:avLst/>
          </a:prstGeom>
          <a:noFill/>
          <a:ln/>
        </p:spPr>
        <p:txBody>
          <a:bodyPr wrap="square" lIns="0" tIns="0" rIns="0" bIns="0" rtlCol="0" anchor="t"/>
          <a:lstStyle/>
          <a:p>
            <a:pPr algn="l" indent="0" marL="0">
              <a:lnSpc>
                <a:spcPts val="2400"/>
              </a:lnSpc>
              <a:buNone/>
            </a:pPr>
            <a:r>
              <a:rPr lang="en-US" sz="1550" dirty="0">
                <a:solidFill>
                  <a:srgbClr val="F9EEE7"/>
                </a:solidFill>
                <a:latin typeface="Quattrocento" pitchFamily="34" charset="0"/>
                <a:ea typeface="Quattrocento" pitchFamily="34" charset="-122"/>
                <a:cs typeface="Quattrocento" pitchFamily="34" charset="-120"/>
              </a:rPr>
              <a:t>Iarbă cu creștere verticală, dreaptă, extrem de elegantă. Inflorescențele apar devreme vara și rămân decorative până iarna. </a:t>
            </a:r>
            <a:pPr algn="l" indent="0" marL="0">
              <a:lnSpc>
                <a:spcPts val="2400"/>
              </a:lnSpc>
              <a:buNone/>
            </a:pPr>
            <a:r>
              <a:rPr lang="en-US" sz="1550" b="1" dirty="0">
                <a:solidFill>
                  <a:srgbClr val="F9EEE7"/>
                </a:solidFill>
                <a:latin typeface="Quattrocento" pitchFamily="34" charset="0"/>
                <a:ea typeface="Quattrocento" pitchFamily="34" charset="-122"/>
                <a:cs typeface="Quattrocento" pitchFamily="34" charset="-120"/>
              </a:rPr>
              <a:t>Înălțime:</a:t>
            </a:r>
            <a:pPr algn="l" indent="0" marL="0">
              <a:lnSpc>
                <a:spcPts val="2400"/>
              </a:lnSpc>
              <a:buNone/>
            </a:pPr>
            <a:r>
              <a:rPr lang="en-US" sz="1550" dirty="0">
                <a:solidFill>
                  <a:srgbClr val="F9EEE7"/>
                </a:solidFill>
                <a:latin typeface="Quattrocento" pitchFamily="34" charset="0"/>
                <a:ea typeface="Quattrocento" pitchFamily="34" charset="-122"/>
                <a:cs typeface="Quattrocento" pitchFamily="34" charset="-120"/>
              </a:rPr>
              <a:t> 1,5–1,8 m.</a:t>
            </a:r>
            <a:endParaRPr lang="en-US" sz="1550" dirty="0"/>
          </a:p>
        </p:txBody>
      </p:sp>
      <p:sp>
        <p:nvSpPr>
          <p:cNvPr id="16" name="Shape 10"/>
          <p:cNvSpPr/>
          <p:nvPr/>
        </p:nvSpPr>
        <p:spPr>
          <a:xfrm>
            <a:off x="795099" y="6309122"/>
            <a:ext cx="13040201" cy="1127165"/>
          </a:xfrm>
          <a:prstGeom prst="roundRect">
            <a:avLst>
              <a:gd name="adj" fmla="val 2645"/>
            </a:avLst>
          </a:prstGeom>
          <a:solidFill>
            <a:srgbClr val="441709"/>
          </a:solidFill>
          <a:ln/>
        </p:spPr>
      </p:sp>
      <p:pic>
        <p:nvPicPr>
          <p:cNvPr id="17" name="Image 4" descr="preencoded.png">    </p:cNvPr>
          <p:cNvPicPr>
            <a:picLocks noChangeAspect="1"/>
          </p:cNvPicPr>
          <p:nvPr/>
        </p:nvPicPr>
        <p:blipFill>
          <a:blip r:embed="rId5"/>
          <a:stretch>
            <a:fillRect/>
          </a:stretch>
        </p:blipFill>
        <p:spPr>
          <a:xfrm>
            <a:off x="993815" y="6589276"/>
            <a:ext cx="248364" cy="198715"/>
          </a:xfrm>
          <a:prstGeom prst="rect">
            <a:avLst/>
          </a:prstGeom>
        </p:spPr>
      </p:pic>
      <p:sp>
        <p:nvSpPr>
          <p:cNvPr id="18" name="Text 11"/>
          <p:cNvSpPr/>
          <p:nvPr/>
        </p:nvSpPr>
        <p:spPr>
          <a:xfrm>
            <a:off x="1440894" y="6547366"/>
            <a:ext cx="12195691" cy="619839"/>
          </a:xfrm>
          <a:prstGeom prst="rect">
            <a:avLst/>
          </a:prstGeom>
          <a:noFill/>
          <a:ln/>
        </p:spPr>
        <p:txBody>
          <a:bodyPr wrap="square" lIns="0" tIns="0" rIns="0" bIns="0" rtlCol="0" anchor="t"/>
          <a:lstStyle/>
          <a:p>
            <a:pPr algn="l" indent="0" marL="0">
              <a:lnSpc>
                <a:spcPts val="2400"/>
              </a:lnSpc>
              <a:buNone/>
            </a:pPr>
            <a:r>
              <a:rPr lang="en-US" sz="1550" b="1" dirty="0">
                <a:solidFill>
                  <a:srgbClr val="FFFFFF"/>
                </a:solidFill>
                <a:latin typeface="Quattrocento" pitchFamily="34" charset="0"/>
                <a:ea typeface="Quattrocento" pitchFamily="34" charset="-122"/>
                <a:cs typeface="Quattrocento" pitchFamily="34" charset="-120"/>
              </a:rPr>
              <a:t>Îngrijire esențială:</a:t>
            </a:r>
            <a:pPr algn="l" indent="0" marL="0">
              <a:lnSpc>
                <a:spcPts val="2400"/>
              </a:lnSpc>
              <a:buNone/>
            </a:pPr>
            <a:r>
              <a:rPr lang="en-US" sz="1550" dirty="0">
                <a:solidFill>
                  <a:srgbClr val="FFFFFF"/>
                </a:solidFill>
                <a:latin typeface="Quattrocento" pitchFamily="34" charset="0"/>
                <a:ea typeface="Quattrocento" pitchFamily="34" charset="-122"/>
                <a:cs typeface="Quattrocento" pitchFamily="34" charset="-120"/>
              </a:rPr>
              <a:t> Tunderea se face la finalul iernii sau la începutul primăverii (martie), înainte de apariția noilor frunze. Se taie tot uscatul la 10–15 cm de sol. La fiecare 3–5 ani, tufele mari se împart primăvara pentru revitalizare.</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26544" y="879753"/>
            <a:ext cx="8262461" cy="529114"/>
          </a:xfrm>
          <a:prstGeom prst="rect">
            <a:avLst/>
          </a:prstGeom>
          <a:noFill/>
          <a:ln/>
        </p:spPr>
        <p:txBody>
          <a:bodyPr wrap="none" lIns="0" tIns="0" rIns="0" bIns="0" rtlCol="0" anchor="t"/>
          <a:lstStyle/>
          <a:p>
            <a:pPr algn="l" indent="0" marL="0">
              <a:lnSpc>
                <a:spcPts val="3950"/>
              </a:lnSpc>
              <a:buNone/>
            </a:pPr>
            <a:r>
              <a:rPr lang="en-US" sz="3150" dirty="0">
                <a:solidFill>
                  <a:srgbClr val="000000"/>
                </a:solidFill>
                <a:latin typeface="Quattrocento" pitchFamily="34" charset="0"/>
                <a:ea typeface="Quattrocento" pitchFamily="34" charset="-122"/>
                <a:cs typeface="Quattrocento" pitchFamily="34" charset="-120"/>
              </a:rPr>
              <a:t>🌸</a:t>
            </a:r>
            <a:pPr algn="l" indent="0" marL="0">
              <a:lnSpc>
                <a:spcPts val="3950"/>
              </a:lnSpc>
              <a:buNone/>
            </a:pPr>
            <a:r>
              <a:rPr lang="en-US" sz="3150" dirty="0">
                <a:solidFill>
                  <a:srgbClr val="FFD9BE"/>
                </a:solidFill>
                <a:latin typeface="Quattrocento" pitchFamily="34" charset="0"/>
                <a:ea typeface="Quattrocento" pitchFamily="34" charset="-122"/>
                <a:cs typeface="Quattrocento" pitchFamily="34" charset="-120"/>
              </a:rPr>
              <a:t> Arbuștii Ornamentali — Scheletul Grădinii</a:t>
            </a:r>
            <a:endParaRPr lang="en-US" sz="3150" dirty="0"/>
          </a:p>
        </p:txBody>
      </p:sp>
      <p:sp>
        <p:nvSpPr>
          <p:cNvPr id="3" name="Text 1"/>
          <p:cNvSpPr/>
          <p:nvPr/>
        </p:nvSpPr>
        <p:spPr>
          <a:xfrm>
            <a:off x="926544" y="1691759"/>
            <a:ext cx="12777192" cy="501729"/>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Arbuștii sunt „scheletul" grădinii, oferind structură, volum și, de cele mai multe ori, flori spectaculoase sau fructe decorative. Odată plantați corect, devin elemente permanente care transformă complet aspectul grădinii pe parcursul întregului an.</a:t>
            </a:r>
            <a:endParaRPr lang="en-US" sz="1350" dirty="0"/>
          </a:p>
        </p:txBody>
      </p:sp>
      <p:sp>
        <p:nvSpPr>
          <p:cNvPr id="4" name="Shape 2"/>
          <p:cNvSpPr/>
          <p:nvPr/>
        </p:nvSpPr>
        <p:spPr>
          <a:xfrm>
            <a:off x="926544" y="2352675"/>
            <a:ext cx="6317813" cy="1183838"/>
          </a:xfrm>
          <a:prstGeom prst="roundRect">
            <a:avLst>
              <a:gd name="adj" fmla="val 2181"/>
            </a:avLst>
          </a:prstGeom>
          <a:solidFill>
            <a:srgbClr val="315251"/>
          </a:solidFill>
          <a:ln/>
        </p:spPr>
      </p:sp>
      <p:sp>
        <p:nvSpPr>
          <p:cNvPr id="5" name="Text 3"/>
          <p:cNvSpPr/>
          <p:nvPr/>
        </p:nvSpPr>
        <p:spPr>
          <a:xfrm>
            <a:off x="1098590" y="2524720"/>
            <a:ext cx="2038112" cy="253127"/>
          </a:xfrm>
          <a:prstGeom prst="rect">
            <a:avLst/>
          </a:prstGeom>
          <a:noFill/>
          <a:ln/>
        </p:spPr>
        <p:txBody>
          <a:bodyPr wrap="none" lIns="0" tIns="0" rIns="0" bIns="0" rtlCol="0" anchor="t"/>
          <a:lstStyle/>
          <a:p>
            <a:pPr algn="l" indent="0" marL="0">
              <a:lnSpc>
                <a:spcPts val="1950"/>
              </a:lnSpc>
              <a:buNone/>
            </a:pPr>
            <a:r>
              <a:rPr lang="en-US" sz="1550" dirty="0">
                <a:solidFill>
                  <a:srgbClr val="F9EEE7"/>
                </a:solidFill>
                <a:latin typeface="Quattrocento" pitchFamily="34" charset="0"/>
                <a:ea typeface="Quattrocento" pitchFamily="34" charset="-122"/>
                <a:cs typeface="Quattrocento" pitchFamily="34" charset="-120"/>
              </a:rPr>
              <a:t>Hydrangea (Hortensia)</a:t>
            </a:r>
            <a:endParaRPr lang="en-US" sz="1550" dirty="0"/>
          </a:p>
        </p:txBody>
      </p:sp>
      <p:sp>
        <p:nvSpPr>
          <p:cNvPr id="6" name="Text 4"/>
          <p:cNvSpPr/>
          <p:nvPr/>
        </p:nvSpPr>
        <p:spPr>
          <a:xfrm>
            <a:off x="1098590" y="2862739"/>
            <a:ext cx="5973723" cy="501729"/>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Inflorescențe mari, globuloase sau în panicul. Preferă semiumbra și solurile acide pentru florile albastre. Înflorește din iunie până toamna.</a:t>
            </a:r>
            <a:endParaRPr lang="en-US" sz="1350" dirty="0"/>
          </a:p>
        </p:txBody>
      </p:sp>
      <p:sp>
        <p:nvSpPr>
          <p:cNvPr id="7" name="Shape 5"/>
          <p:cNvSpPr/>
          <p:nvPr/>
        </p:nvSpPr>
        <p:spPr>
          <a:xfrm>
            <a:off x="7385804" y="2352675"/>
            <a:ext cx="6317933" cy="1183838"/>
          </a:xfrm>
          <a:prstGeom prst="roundRect">
            <a:avLst>
              <a:gd name="adj" fmla="val 2181"/>
            </a:avLst>
          </a:prstGeom>
          <a:solidFill>
            <a:srgbClr val="315251"/>
          </a:solidFill>
          <a:ln/>
        </p:spPr>
      </p:sp>
      <p:sp>
        <p:nvSpPr>
          <p:cNvPr id="8" name="Text 6"/>
          <p:cNvSpPr/>
          <p:nvPr/>
        </p:nvSpPr>
        <p:spPr>
          <a:xfrm>
            <a:off x="7557849" y="2524720"/>
            <a:ext cx="2025372" cy="253127"/>
          </a:xfrm>
          <a:prstGeom prst="rect">
            <a:avLst/>
          </a:prstGeom>
          <a:noFill/>
          <a:ln/>
        </p:spPr>
        <p:txBody>
          <a:bodyPr wrap="none" lIns="0" tIns="0" rIns="0" bIns="0" rtlCol="0" anchor="t"/>
          <a:lstStyle/>
          <a:p>
            <a:pPr algn="l" indent="0" marL="0">
              <a:lnSpc>
                <a:spcPts val="1950"/>
              </a:lnSpc>
              <a:buNone/>
            </a:pPr>
            <a:r>
              <a:rPr lang="en-US" sz="1550" dirty="0">
                <a:solidFill>
                  <a:srgbClr val="F9EEE7"/>
                </a:solidFill>
                <a:latin typeface="Quattrocento" pitchFamily="34" charset="0"/>
                <a:ea typeface="Quattrocento" pitchFamily="34" charset="-122"/>
                <a:cs typeface="Quattrocento" pitchFamily="34" charset="-120"/>
              </a:rPr>
              <a:t>Spiraea (Spirea)</a:t>
            </a:r>
            <a:endParaRPr lang="en-US" sz="1550" dirty="0"/>
          </a:p>
        </p:txBody>
      </p:sp>
      <p:sp>
        <p:nvSpPr>
          <p:cNvPr id="9" name="Text 7"/>
          <p:cNvSpPr/>
          <p:nvPr/>
        </p:nvSpPr>
        <p:spPr>
          <a:xfrm>
            <a:off x="7557849" y="2862739"/>
            <a:ext cx="5973842" cy="501729"/>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Foarte rezistentă, cu flori abundente primăvara sau vara. Soiuri cu flori albe, roz sau roșii, și frunziș galben sau roșcat — decorativ toată vara.</a:t>
            </a:r>
            <a:endParaRPr lang="en-US" sz="1350" dirty="0"/>
          </a:p>
        </p:txBody>
      </p:sp>
      <p:sp>
        <p:nvSpPr>
          <p:cNvPr id="10" name="Shape 8"/>
          <p:cNvSpPr/>
          <p:nvPr/>
        </p:nvSpPr>
        <p:spPr>
          <a:xfrm>
            <a:off x="926544" y="3677960"/>
            <a:ext cx="6317813" cy="1434703"/>
          </a:xfrm>
          <a:prstGeom prst="roundRect">
            <a:avLst>
              <a:gd name="adj" fmla="val 1800"/>
            </a:avLst>
          </a:prstGeom>
          <a:solidFill>
            <a:srgbClr val="315251"/>
          </a:solidFill>
          <a:ln/>
        </p:spPr>
      </p:sp>
      <p:sp>
        <p:nvSpPr>
          <p:cNvPr id="11" name="Text 9"/>
          <p:cNvSpPr/>
          <p:nvPr/>
        </p:nvSpPr>
        <p:spPr>
          <a:xfrm>
            <a:off x="1098590" y="3850005"/>
            <a:ext cx="2062758" cy="253127"/>
          </a:xfrm>
          <a:prstGeom prst="rect">
            <a:avLst/>
          </a:prstGeom>
          <a:noFill/>
          <a:ln/>
        </p:spPr>
        <p:txBody>
          <a:bodyPr wrap="none" lIns="0" tIns="0" rIns="0" bIns="0" rtlCol="0" anchor="t"/>
          <a:lstStyle/>
          <a:p>
            <a:pPr algn="l" indent="0" marL="0">
              <a:lnSpc>
                <a:spcPts val="1950"/>
              </a:lnSpc>
              <a:buNone/>
            </a:pPr>
            <a:r>
              <a:rPr lang="en-US" sz="1550" dirty="0">
                <a:solidFill>
                  <a:srgbClr val="F9EEE7"/>
                </a:solidFill>
                <a:latin typeface="Quattrocento" pitchFamily="34" charset="0"/>
                <a:ea typeface="Quattrocento" pitchFamily="34" charset="-122"/>
                <a:cs typeface="Quattrocento" pitchFamily="34" charset="-120"/>
              </a:rPr>
              <a:t>Syringa vulgaris (Liliac)</a:t>
            </a:r>
            <a:endParaRPr lang="en-US" sz="1550" dirty="0"/>
          </a:p>
        </p:txBody>
      </p:sp>
      <p:sp>
        <p:nvSpPr>
          <p:cNvPr id="12" name="Text 10"/>
          <p:cNvSpPr/>
          <p:nvPr/>
        </p:nvSpPr>
        <p:spPr>
          <a:xfrm>
            <a:off x="1098590" y="4188023"/>
            <a:ext cx="5973723" cy="752594"/>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Arbust tradițional românesc, apreciat pentru parfumul inconfundabil al florilor din mai. Necesită soare și spațiu. Florile uscate se îndepărtează după înflorire.</a:t>
            </a:r>
            <a:endParaRPr lang="en-US" sz="1350" dirty="0"/>
          </a:p>
        </p:txBody>
      </p:sp>
      <p:sp>
        <p:nvSpPr>
          <p:cNvPr id="13" name="Shape 11"/>
          <p:cNvSpPr/>
          <p:nvPr/>
        </p:nvSpPr>
        <p:spPr>
          <a:xfrm>
            <a:off x="7385804" y="3677960"/>
            <a:ext cx="6317933" cy="1434703"/>
          </a:xfrm>
          <a:prstGeom prst="roundRect">
            <a:avLst>
              <a:gd name="adj" fmla="val 1800"/>
            </a:avLst>
          </a:prstGeom>
          <a:solidFill>
            <a:srgbClr val="315251"/>
          </a:solidFill>
          <a:ln/>
        </p:spPr>
      </p:sp>
      <p:sp>
        <p:nvSpPr>
          <p:cNvPr id="14" name="Text 12"/>
          <p:cNvSpPr/>
          <p:nvPr/>
        </p:nvSpPr>
        <p:spPr>
          <a:xfrm>
            <a:off x="7557849" y="3850005"/>
            <a:ext cx="2025372" cy="253127"/>
          </a:xfrm>
          <a:prstGeom prst="rect">
            <a:avLst/>
          </a:prstGeom>
          <a:noFill/>
          <a:ln/>
        </p:spPr>
        <p:txBody>
          <a:bodyPr wrap="none" lIns="0" tIns="0" rIns="0" bIns="0" rtlCol="0" anchor="t"/>
          <a:lstStyle/>
          <a:p>
            <a:pPr algn="l" indent="0" marL="0">
              <a:lnSpc>
                <a:spcPts val="1950"/>
              </a:lnSpc>
              <a:buNone/>
            </a:pPr>
            <a:r>
              <a:rPr lang="en-US" sz="1550" dirty="0">
                <a:solidFill>
                  <a:srgbClr val="F9EEE7"/>
                </a:solidFill>
                <a:latin typeface="Quattrocento" pitchFamily="34" charset="0"/>
                <a:ea typeface="Quattrocento" pitchFamily="34" charset="-122"/>
                <a:cs typeface="Quattrocento" pitchFamily="34" charset="-120"/>
              </a:rPr>
              <a:t>Forsythia</a:t>
            </a:r>
            <a:endParaRPr lang="en-US" sz="1550" dirty="0"/>
          </a:p>
        </p:txBody>
      </p:sp>
      <p:sp>
        <p:nvSpPr>
          <p:cNvPr id="15" name="Text 13"/>
          <p:cNvSpPr/>
          <p:nvPr/>
        </p:nvSpPr>
        <p:spPr>
          <a:xfrm>
            <a:off x="7557849" y="4188023"/>
            <a:ext cx="5973842" cy="501729"/>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Vestitorul primăverii! În martie–aprilie, înainte de înfrunzire, se acoperă cu mii de flori galbene strălucitoare. Extrem de ușor de întreținut.</a:t>
            </a:r>
            <a:endParaRPr lang="en-US" sz="1350" dirty="0"/>
          </a:p>
        </p:txBody>
      </p:sp>
      <p:sp>
        <p:nvSpPr>
          <p:cNvPr id="16" name="Shape 14"/>
          <p:cNvSpPr/>
          <p:nvPr/>
        </p:nvSpPr>
        <p:spPr>
          <a:xfrm>
            <a:off x="926544" y="5254109"/>
            <a:ext cx="6317813" cy="1434703"/>
          </a:xfrm>
          <a:prstGeom prst="roundRect">
            <a:avLst>
              <a:gd name="adj" fmla="val 1800"/>
            </a:avLst>
          </a:prstGeom>
          <a:solidFill>
            <a:srgbClr val="315251"/>
          </a:solidFill>
          <a:ln/>
        </p:spPr>
      </p:sp>
      <p:sp>
        <p:nvSpPr>
          <p:cNvPr id="17" name="Text 15"/>
          <p:cNvSpPr/>
          <p:nvPr/>
        </p:nvSpPr>
        <p:spPr>
          <a:xfrm>
            <a:off x="1098590" y="5426154"/>
            <a:ext cx="2025372" cy="253127"/>
          </a:xfrm>
          <a:prstGeom prst="rect">
            <a:avLst/>
          </a:prstGeom>
          <a:noFill/>
          <a:ln/>
        </p:spPr>
        <p:txBody>
          <a:bodyPr wrap="none" lIns="0" tIns="0" rIns="0" bIns="0" rtlCol="0" anchor="t"/>
          <a:lstStyle/>
          <a:p>
            <a:pPr algn="l" indent="0" marL="0">
              <a:lnSpc>
                <a:spcPts val="1950"/>
              </a:lnSpc>
              <a:buNone/>
            </a:pPr>
            <a:r>
              <a:rPr lang="en-US" sz="1550" dirty="0">
                <a:solidFill>
                  <a:srgbClr val="F9EEE7"/>
                </a:solidFill>
                <a:latin typeface="Quattrocento" pitchFamily="34" charset="0"/>
                <a:ea typeface="Quattrocento" pitchFamily="34" charset="-122"/>
                <a:cs typeface="Quattrocento" pitchFamily="34" charset="-120"/>
              </a:rPr>
              <a:t>Cornus alba (Corn)</a:t>
            </a:r>
            <a:endParaRPr lang="en-US" sz="1550" dirty="0"/>
          </a:p>
        </p:txBody>
      </p:sp>
      <p:sp>
        <p:nvSpPr>
          <p:cNvPr id="18" name="Text 16"/>
          <p:cNvSpPr/>
          <p:nvPr/>
        </p:nvSpPr>
        <p:spPr>
          <a:xfrm>
            <a:off x="1098590" y="5764173"/>
            <a:ext cx="5973723" cy="752594"/>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Apreciat pentru scoarța roșu-coral a tulpinilor tinere, spectaculoasă iarna. Unele soiuri au și frunze variegate. Tuns primăvara devreme pentru lăstari noi.</a:t>
            </a:r>
            <a:endParaRPr lang="en-US" sz="1350" dirty="0"/>
          </a:p>
        </p:txBody>
      </p:sp>
      <p:sp>
        <p:nvSpPr>
          <p:cNvPr id="19" name="Shape 17"/>
          <p:cNvSpPr/>
          <p:nvPr/>
        </p:nvSpPr>
        <p:spPr>
          <a:xfrm>
            <a:off x="7385804" y="5254109"/>
            <a:ext cx="6317933" cy="1434703"/>
          </a:xfrm>
          <a:prstGeom prst="roundRect">
            <a:avLst>
              <a:gd name="adj" fmla="val 1800"/>
            </a:avLst>
          </a:prstGeom>
          <a:solidFill>
            <a:srgbClr val="315251"/>
          </a:solidFill>
          <a:ln/>
        </p:spPr>
      </p:sp>
      <p:sp>
        <p:nvSpPr>
          <p:cNvPr id="20" name="Text 18"/>
          <p:cNvSpPr/>
          <p:nvPr/>
        </p:nvSpPr>
        <p:spPr>
          <a:xfrm>
            <a:off x="7557849" y="5426154"/>
            <a:ext cx="2554010" cy="253127"/>
          </a:xfrm>
          <a:prstGeom prst="rect">
            <a:avLst/>
          </a:prstGeom>
          <a:noFill/>
          <a:ln/>
        </p:spPr>
        <p:txBody>
          <a:bodyPr wrap="none" lIns="0" tIns="0" rIns="0" bIns="0" rtlCol="0" anchor="t"/>
          <a:lstStyle/>
          <a:p>
            <a:pPr algn="l" indent="0" marL="0">
              <a:lnSpc>
                <a:spcPts val="1950"/>
              </a:lnSpc>
              <a:buNone/>
            </a:pPr>
            <a:r>
              <a:rPr lang="en-US" sz="1550" dirty="0">
                <a:solidFill>
                  <a:srgbClr val="F9EEE7"/>
                </a:solidFill>
                <a:latin typeface="Quattrocento" pitchFamily="34" charset="0"/>
                <a:ea typeface="Quattrocento" pitchFamily="34" charset="-122"/>
                <a:cs typeface="Quattrocento" pitchFamily="34" charset="-120"/>
              </a:rPr>
              <a:t>Deutzia, Weigela, Kolkwitzia</a:t>
            </a:r>
            <a:endParaRPr lang="en-US" sz="1550" dirty="0"/>
          </a:p>
        </p:txBody>
      </p:sp>
      <p:sp>
        <p:nvSpPr>
          <p:cNvPr id="21" name="Text 19"/>
          <p:cNvSpPr/>
          <p:nvPr/>
        </p:nvSpPr>
        <p:spPr>
          <a:xfrm>
            <a:off x="7557849" y="5764173"/>
            <a:ext cx="5973842" cy="752594"/>
          </a:xfrm>
          <a:prstGeom prst="rect">
            <a:avLst/>
          </a:prstGeom>
          <a:noFill/>
          <a:ln/>
        </p:spPr>
        <p:txBody>
          <a:bodyPr wrap="square" lIns="0" tIns="0" rIns="0" bIns="0" rtlCol="0" anchor="t"/>
          <a:lstStyle/>
          <a:p>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Arbuști cu flori minunați, originari din Asia, perfect adaptați climei din România. Oferă o explozie de culoare la începutul verii, cu întreținere minimă.</a:t>
            </a:r>
            <a:endParaRPr lang="en-US" sz="1350" dirty="0"/>
          </a:p>
        </p:txBody>
      </p:sp>
      <p:sp>
        <p:nvSpPr>
          <p:cNvPr id="22" name="Text 20"/>
          <p:cNvSpPr/>
          <p:nvPr/>
        </p:nvSpPr>
        <p:spPr>
          <a:xfrm>
            <a:off x="926544" y="6847999"/>
            <a:ext cx="12777192" cy="501729"/>
          </a:xfrm>
          <a:prstGeom prst="rect">
            <a:avLst/>
          </a:prstGeom>
          <a:noFill/>
          <a:ln/>
        </p:spPr>
        <p:txBody>
          <a:bodyPr wrap="square" lIns="0" tIns="0" rIns="0" bIns="0" rtlCol="0" anchor="t"/>
          <a:lstStyle/>
          <a:p>
            <a:pPr algn="l" indent="0" marL="0">
              <a:lnSpc>
                <a:spcPts val="1950"/>
              </a:lnSpc>
              <a:buNone/>
            </a:pPr>
            <a:r>
              <a:rPr lang="en-US" sz="1350" b="1" dirty="0">
                <a:solidFill>
                  <a:srgbClr val="F9EEE7"/>
                </a:solidFill>
                <a:latin typeface="Quattrocento" pitchFamily="34" charset="0"/>
                <a:ea typeface="Quattrocento" pitchFamily="34" charset="-122"/>
                <a:cs typeface="Quattrocento" pitchFamily="34" charset="-120"/>
              </a:rPr>
              <a:t>Sfat de tăiere:</a:t>
            </a:r>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 Arbuștii care înfloresc primăvara (pe lemnul vechi) — ex: Forsythia, Liliac, Deutzia — se tund </a:t>
            </a:r>
            <a:pPr algn="l" indent="0" marL="0">
              <a:lnSpc>
                <a:spcPts val="1950"/>
              </a:lnSpc>
              <a:buNone/>
            </a:pPr>
            <a:r>
              <a:rPr lang="en-US" sz="1350" i="1" dirty="0">
                <a:solidFill>
                  <a:srgbClr val="F9EEE7"/>
                </a:solidFill>
                <a:latin typeface="Quattrocento" pitchFamily="34" charset="0"/>
                <a:ea typeface="Quattrocento" pitchFamily="34" charset="-122"/>
                <a:cs typeface="Quattrocento" pitchFamily="34" charset="-120"/>
              </a:rPr>
              <a:t>imediat după înflorire</a:t>
            </a:r>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 Cei care înfloresc vara (pe lemnul nou) — ex: Spirea cu flori roz, Hydrangea paniculata — se tund </a:t>
            </a:r>
            <a:pPr algn="l" indent="0" marL="0">
              <a:lnSpc>
                <a:spcPts val="1950"/>
              </a:lnSpc>
              <a:buNone/>
            </a:pPr>
            <a:r>
              <a:rPr lang="en-US" sz="1350" i="1" dirty="0">
                <a:solidFill>
                  <a:srgbClr val="F9EEE7"/>
                </a:solidFill>
                <a:latin typeface="Quattrocento" pitchFamily="34" charset="0"/>
                <a:ea typeface="Quattrocento" pitchFamily="34" charset="-122"/>
                <a:cs typeface="Quattrocento" pitchFamily="34" charset="-120"/>
              </a:rPr>
              <a:t>primăvara devreme</a:t>
            </a:r>
            <a:pPr algn="l" indent="0" marL="0">
              <a:lnSpc>
                <a:spcPts val="1950"/>
              </a:lnSpc>
              <a:buNone/>
            </a:pPr>
            <a:r>
              <a:rPr lang="en-US" sz="1350" dirty="0">
                <a:solidFill>
                  <a:srgbClr val="F9EEE7"/>
                </a:solidFill>
                <a:latin typeface="Quattrocento" pitchFamily="34" charset="0"/>
                <a:ea typeface="Quattrocento" pitchFamily="34" charset="-122"/>
                <a:cs typeface="Quattrocento" pitchFamily="34" charset="-120"/>
              </a:rPr>
              <a:t>.</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2702719" y="1380530"/>
            <a:ext cx="6886456" cy="380762"/>
          </a:xfrm>
          <a:prstGeom prst="rect">
            <a:avLst/>
          </a:prstGeom>
          <a:noFill/>
          <a:ln/>
        </p:spPr>
        <p:txBody>
          <a:bodyPr wrap="none" lIns="0" tIns="0" rIns="0" bIns="0" rtlCol="0" anchor="t"/>
          <a:lstStyle/>
          <a:p>
            <a:pPr algn="l" indent="0" marL="0">
              <a:lnSpc>
                <a:spcPts val="2850"/>
              </a:lnSpc>
              <a:buNone/>
            </a:pPr>
            <a:r>
              <a:rPr lang="en-US" sz="2300" dirty="0">
                <a:solidFill>
                  <a:srgbClr val="000000"/>
                </a:solidFill>
                <a:latin typeface="Quattrocento" pitchFamily="34" charset="0"/>
                <a:ea typeface="Quattrocento" pitchFamily="34" charset="-122"/>
                <a:cs typeface="Quattrocento" pitchFamily="34" charset="-120"/>
              </a:rPr>
              <a:t>🌳</a:t>
            </a:r>
            <a:pPr algn="l" indent="0" marL="0">
              <a:lnSpc>
                <a:spcPts val="2850"/>
              </a:lnSpc>
              <a:buNone/>
            </a:pPr>
            <a:r>
              <a:rPr lang="en-US" sz="2300" dirty="0">
                <a:solidFill>
                  <a:srgbClr val="FFD9BE"/>
                </a:solidFill>
                <a:latin typeface="Quattrocento" pitchFamily="34" charset="0"/>
                <a:ea typeface="Quattrocento" pitchFamily="34" charset="-122"/>
                <a:cs typeface="Quattrocento" pitchFamily="34" charset="-120"/>
              </a:rPr>
              <a:t> Arborii Ornamentali — Investiția pe Termen Lung</a:t>
            </a:r>
            <a:endParaRPr lang="en-US" sz="2300" dirty="0"/>
          </a:p>
        </p:txBody>
      </p:sp>
      <p:sp>
        <p:nvSpPr>
          <p:cNvPr id="3" name="Text 1"/>
          <p:cNvSpPr/>
          <p:nvPr/>
        </p:nvSpPr>
        <p:spPr>
          <a:xfrm>
            <a:off x="2702719" y="1945600"/>
            <a:ext cx="3010138" cy="182761"/>
          </a:xfrm>
          <a:prstGeom prst="rect">
            <a:avLst/>
          </a:prstGeom>
          <a:noFill/>
          <a:ln/>
        </p:spPr>
        <p:txBody>
          <a:bodyPr wrap="none" lIns="0" tIns="0" rIns="0" bIns="0" rtlCol="0" anchor="t"/>
          <a:lstStyle/>
          <a:p>
            <a:pPr algn="l" indent="0" marL="0">
              <a:lnSpc>
                <a:spcPts val="1400"/>
              </a:lnSpc>
              <a:buNone/>
            </a:pPr>
            <a:r>
              <a:rPr lang="en-US" sz="1150" dirty="0">
                <a:solidFill>
                  <a:srgbClr val="FFD9BE"/>
                </a:solidFill>
                <a:latin typeface="Quattrocento" pitchFamily="34" charset="0"/>
                <a:ea typeface="Quattrocento" pitchFamily="34" charset="-122"/>
                <a:cs typeface="Quattrocento" pitchFamily="34" charset="-120"/>
              </a:rPr>
              <a:t>Specii recomandate pentru grădini românești</a:t>
            </a:r>
            <a:endParaRPr lang="en-US" sz="1150" dirty="0"/>
          </a:p>
        </p:txBody>
      </p:sp>
      <p:sp>
        <p:nvSpPr>
          <p:cNvPr id="4" name="Shape 2"/>
          <p:cNvSpPr/>
          <p:nvPr/>
        </p:nvSpPr>
        <p:spPr>
          <a:xfrm>
            <a:off x="2702719" y="2211229"/>
            <a:ext cx="4460796" cy="852011"/>
          </a:xfrm>
          <a:prstGeom prst="roundRect">
            <a:avLst>
              <a:gd name="adj" fmla="val 8586"/>
            </a:avLst>
          </a:prstGeom>
          <a:solidFill>
            <a:srgbClr val="123332"/>
          </a:solidFill>
          <a:ln w="15240">
            <a:solidFill>
              <a:srgbClr val="4A6B6A"/>
            </a:solidFill>
            <a:prstDash val="solid"/>
          </a:ln>
        </p:spPr>
      </p:sp>
      <p:sp>
        <p:nvSpPr>
          <p:cNvPr id="5" name="Shape 3"/>
          <p:cNvSpPr/>
          <p:nvPr/>
        </p:nvSpPr>
        <p:spPr>
          <a:xfrm>
            <a:off x="2687479" y="2211229"/>
            <a:ext cx="60960" cy="852011"/>
          </a:xfrm>
          <a:prstGeom prst="roundRect">
            <a:avLst>
              <a:gd name="adj" fmla="val 30584"/>
            </a:avLst>
          </a:prstGeom>
          <a:solidFill>
            <a:srgbClr val="EF9C82"/>
          </a:solidFill>
          <a:ln/>
        </p:spPr>
      </p:sp>
      <p:sp>
        <p:nvSpPr>
          <p:cNvPr id="6" name="Text 4"/>
          <p:cNvSpPr/>
          <p:nvPr/>
        </p:nvSpPr>
        <p:spPr>
          <a:xfrm>
            <a:off x="2887861" y="2350651"/>
            <a:ext cx="1868448" cy="182761"/>
          </a:xfrm>
          <a:prstGeom prst="rect">
            <a:avLst/>
          </a:prstGeom>
          <a:noFill/>
          <a:ln/>
        </p:spPr>
        <p:txBody>
          <a:bodyPr wrap="none" lIns="0" tIns="0" rIns="0" bIns="0" rtlCol="0" anchor="t"/>
          <a:lstStyle/>
          <a:p>
            <a:pPr algn="l" indent="0" marL="0">
              <a:lnSpc>
                <a:spcPts val="1400"/>
              </a:lnSpc>
              <a:buNone/>
            </a:pPr>
            <a:r>
              <a:rPr lang="en-US" sz="1150" dirty="0">
                <a:solidFill>
                  <a:srgbClr val="F9EEE7"/>
                </a:solidFill>
                <a:latin typeface="Quattrocento" pitchFamily="34" charset="0"/>
                <a:ea typeface="Quattrocento" pitchFamily="34" charset="-122"/>
                <a:cs typeface="Quattrocento" pitchFamily="34" charset="-120"/>
              </a:rPr>
              <a:t>Acer platanoides 'Globosum'</a:t>
            </a:r>
            <a:endParaRPr lang="en-US" sz="1150" dirty="0"/>
          </a:p>
        </p:txBody>
      </p:sp>
      <p:sp>
        <p:nvSpPr>
          <p:cNvPr id="7" name="Text 5"/>
          <p:cNvSpPr/>
          <p:nvPr/>
        </p:nvSpPr>
        <p:spPr>
          <a:xfrm>
            <a:off x="2887861" y="2607112"/>
            <a:ext cx="4136231" cy="316706"/>
          </a:xfrm>
          <a:prstGeom prst="rect">
            <a:avLst/>
          </a:prstGeom>
          <a:noFill/>
          <a:ln/>
        </p:spPr>
        <p:txBody>
          <a:bodyPr wrap="square" lIns="0" tIns="0" rIns="0" bIns="0" rtlCol="0" anchor="t"/>
          <a:lstStyle/>
          <a:p>
            <a:pPr algn="l" indent="0" marL="0">
              <a:lnSpc>
                <a:spcPts val="1200"/>
              </a:lnSpc>
              <a:buNone/>
            </a:pPr>
            <a:r>
              <a:rPr lang="en-US" sz="950" dirty="0">
                <a:solidFill>
                  <a:srgbClr val="F9EEE7"/>
                </a:solidFill>
                <a:latin typeface="Quattrocento" pitchFamily="34" charset="0"/>
                <a:ea typeface="Quattrocento" pitchFamily="34" charset="-122"/>
                <a:cs typeface="Quattrocento" pitchFamily="34" charset="-120"/>
              </a:rPr>
              <a:t>Arțar cu coroană sferică, perfect pentru grădini mici sau aliniamente. Nu crește înalt și nu necesită tăieri pentru formă.</a:t>
            </a:r>
            <a:endParaRPr lang="en-US" sz="950" dirty="0"/>
          </a:p>
        </p:txBody>
      </p:sp>
      <p:sp>
        <p:nvSpPr>
          <p:cNvPr id="8" name="Shape 6"/>
          <p:cNvSpPr/>
          <p:nvPr/>
        </p:nvSpPr>
        <p:spPr>
          <a:xfrm>
            <a:off x="2702719" y="3136940"/>
            <a:ext cx="4460796" cy="852011"/>
          </a:xfrm>
          <a:prstGeom prst="roundRect">
            <a:avLst>
              <a:gd name="adj" fmla="val 8586"/>
            </a:avLst>
          </a:prstGeom>
          <a:solidFill>
            <a:srgbClr val="123332"/>
          </a:solidFill>
          <a:ln w="15240">
            <a:solidFill>
              <a:srgbClr val="4A6B6A"/>
            </a:solidFill>
            <a:prstDash val="solid"/>
          </a:ln>
        </p:spPr>
      </p:sp>
      <p:sp>
        <p:nvSpPr>
          <p:cNvPr id="9" name="Shape 7"/>
          <p:cNvSpPr/>
          <p:nvPr/>
        </p:nvSpPr>
        <p:spPr>
          <a:xfrm>
            <a:off x="2687479" y="3136940"/>
            <a:ext cx="60960" cy="852011"/>
          </a:xfrm>
          <a:prstGeom prst="roundRect">
            <a:avLst>
              <a:gd name="adj" fmla="val 30584"/>
            </a:avLst>
          </a:prstGeom>
          <a:solidFill>
            <a:srgbClr val="EF9C82"/>
          </a:solidFill>
          <a:ln/>
        </p:spPr>
      </p:sp>
      <p:sp>
        <p:nvSpPr>
          <p:cNvPr id="10" name="Text 8"/>
          <p:cNvSpPr/>
          <p:nvPr/>
        </p:nvSpPr>
        <p:spPr>
          <a:xfrm>
            <a:off x="2887861" y="3276362"/>
            <a:ext cx="1811417" cy="182761"/>
          </a:xfrm>
          <a:prstGeom prst="rect">
            <a:avLst/>
          </a:prstGeom>
          <a:noFill/>
          <a:ln/>
        </p:spPr>
        <p:txBody>
          <a:bodyPr wrap="none" lIns="0" tIns="0" rIns="0" bIns="0" rtlCol="0" anchor="t"/>
          <a:lstStyle/>
          <a:p>
            <a:pPr algn="l" indent="0" marL="0">
              <a:lnSpc>
                <a:spcPts val="1400"/>
              </a:lnSpc>
              <a:buNone/>
            </a:pPr>
            <a:r>
              <a:rPr lang="en-US" sz="1150" dirty="0">
                <a:solidFill>
                  <a:srgbClr val="F9EEE7"/>
                </a:solidFill>
                <a:latin typeface="Quattrocento" pitchFamily="34" charset="0"/>
                <a:ea typeface="Quattrocento" pitchFamily="34" charset="-122"/>
                <a:cs typeface="Quattrocento" pitchFamily="34" charset="-120"/>
              </a:rPr>
              <a:t>Betula pendula (Mesteacăn)</a:t>
            </a:r>
            <a:endParaRPr lang="en-US" sz="1150" dirty="0"/>
          </a:p>
        </p:txBody>
      </p:sp>
      <p:sp>
        <p:nvSpPr>
          <p:cNvPr id="11" name="Text 9"/>
          <p:cNvSpPr/>
          <p:nvPr/>
        </p:nvSpPr>
        <p:spPr>
          <a:xfrm>
            <a:off x="2887861" y="3532823"/>
            <a:ext cx="4136231" cy="316706"/>
          </a:xfrm>
          <a:prstGeom prst="rect">
            <a:avLst/>
          </a:prstGeom>
          <a:noFill/>
          <a:ln/>
        </p:spPr>
        <p:txBody>
          <a:bodyPr wrap="square" lIns="0" tIns="0" rIns="0" bIns="0" rtlCol="0" anchor="t"/>
          <a:lstStyle/>
          <a:p>
            <a:pPr algn="l" indent="0" marL="0">
              <a:lnSpc>
                <a:spcPts val="1200"/>
              </a:lnSpc>
              <a:buNone/>
            </a:pPr>
            <a:r>
              <a:rPr lang="en-US" sz="950" dirty="0">
                <a:solidFill>
                  <a:srgbClr val="F9EEE7"/>
                </a:solidFill>
                <a:latin typeface="Quattrocento" pitchFamily="34" charset="0"/>
                <a:ea typeface="Quattrocento" pitchFamily="34" charset="-122"/>
                <a:cs typeface="Quattrocento" pitchFamily="34" charset="-120"/>
              </a:rPr>
              <a:t>Elegant, cu scoarța albă și ramuri pendente. Crește rapid, preferă soluri umede și luminoase. Arbore pionier cu mare valoare estetică.</a:t>
            </a:r>
            <a:endParaRPr lang="en-US" sz="950" dirty="0"/>
          </a:p>
        </p:txBody>
      </p:sp>
      <p:sp>
        <p:nvSpPr>
          <p:cNvPr id="12" name="Shape 10"/>
          <p:cNvSpPr/>
          <p:nvPr/>
        </p:nvSpPr>
        <p:spPr>
          <a:xfrm>
            <a:off x="2702719" y="4062651"/>
            <a:ext cx="4460796" cy="852011"/>
          </a:xfrm>
          <a:prstGeom prst="roundRect">
            <a:avLst>
              <a:gd name="adj" fmla="val 8586"/>
            </a:avLst>
          </a:prstGeom>
          <a:solidFill>
            <a:srgbClr val="123332"/>
          </a:solidFill>
          <a:ln w="15240">
            <a:solidFill>
              <a:srgbClr val="4A6B6A"/>
            </a:solidFill>
            <a:prstDash val="solid"/>
          </a:ln>
        </p:spPr>
      </p:sp>
      <p:sp>
        <p:nvSpPr>
          <p:cNvPr id="13" name="Shape 11"/>
          <p:cNvSpPr/>
          <p:nvPr/>
        </p:nvSpPr>
        <p:spPr>
          <a:xfrm>
            <a:off x="2687479" y="4062651"/>
            <a:ext cx="60960" cy="852011"/>
          </a:xfrm>
          <a:prstGeom prst="roundRect">
            <a:avLst>
              <a:gd name="adj" fmla="val 30584"/>
            </a:avLst>
          </a:prstGeom>
          <a:solidFill>
            <a:srgbClr val="EF9C82"/>
          </a:solidFill>
          <a:ln/>
        </p:spPr>
      </p:sp>
      <p:sp>
        <p:nvSpPr>
          <p:cNvPr id="14" name="Text 12"/>
          <p:cNvSpPr/>
          <p:nvPr/>
        </p:nvSpPr>
        <p:spPr>
          <a:xfrm>
            <a:off x="2887861" y="4202073"/>
            <a:ext cx="1580912" cy="182761"/>
          </a:xfrm>
          <a:prstGeom prst="rect">
            <a:avLst/>
          </a:prstGeom>
          <a:noFill/>
          <a:ln/>
        </p:spPr>
        <p:txBody>
          <a:bodyPr wrap="none" lIns="0" tIns="0" rIns="0" bIns="0" rtlCol="0" anchor="t"/>
          <a:lstStyle/>
          <a:p>
            <a:pPr algn="l" indent="0" marL="0">
              <a:lnSpc>
                <a:spcPts val="1400"/>
              </a:lnSpc>
              <a:buNone/>
            </a:pPr>
            <a:r>
              <a:rPr lang="en-US" sz="1150" dirty="0">
                <a:solidFill>
                  <a:srgbClr val="F9EEE7"/>
                </a:solidFill>
                <a:latin typeface="Quattrocento" pitchFamily="34" charset="0"/>
                <a:ea typeface="Quattrocento" pitchFamily="34" charset="-122"/>
                <a:cs typeface="Quattrocento" pitchFamily="34" charset="-120"/>
              </a:rPr>
              <a:t>Prunus cerasifera 'Nigra'</a:t>
            </a:r>
            <a:endParaRPr lang="en-US" sz="1150" dirty="0"/>
          </a:p>
        </p:txBody>
      </p:sp>
      <p:sp>
        <p:nvSpPr>
          <p:cNvPr id="15" name="Text 13"/>
          <p:cNvSpPr/>
          <p:nvPr/>
        </p:nvSpPr>
        <p:spPr>
          <a:xfrm>
            <a:off x="2887861" y="4458533"/>
            <a:ext cx="4136231" cy="316706"/>
          </a:xfrm>
          <a:prstGeom prst="rect">
            <a:avLst/>
          </a:prstGeom>
          <a:noFill/>
          <a:ln/>
        </p:spPr>
        <p:txBody>
          <a:bodyPr wrap="square" lIns="0" tIns="0" rIns="0" bIns="0" rtlCol="0" anchor="t"/>
          <a:lstStyle/>
          <a:p>
            <a:pPr algn="l" indent="0" marL="0">
              <a:lnSpc>
                <a:spcPts val="1200"/>
              </a:lnSpc>
              <a:buNone/>
            </a:pPr>
            <a:r>
              <a:rPr lang="en-US" sz="950" dirty="0">
                <a:solidFill>
                  <a:srgbClr val="F9EEE7"/>
                </a:solidFill>
                <a:latin typeface="Quattrocento" pitchFamily="34" charset="0"/>
                <a:ea typeface="Quattrocento" pitchFamily="34" charset="-122"/>
                <a:cs typeface="Quattrocento" pitchFamily="34" charset="-120"/>
              </a:rPr>
              <a:t>Frunziș roșu-purpuriu spectaculos, contrast puternic în grădină. Primăvara devreme înflorește abundent cu flori roz, înaintea frunzelor.</a:t>
            </a:r>
            <a:endParaRPr lang="en-US" sz="950" dirty="0"/>
          </a:p>
        </p:txBody>
      </p:sp>
      <p:sp>
        <p:nvSpPr>
          <p:cNvPr id="16" name="Shape 14"/>
          <p:cNvSpPr/>
          <p:nvPr/>
        </p:nvSpPr>
        <p:spPr>
          <a:xfrm>
            <a:off x="2702719" y="4988362"/>
            <a:ext cx="4460796" cy="852011"/>
          </a:xfrm>
          <a:prstGeom prst="roundRect">
            <a:avLst>
              <a:gd name="adj" fmla="val 8586"/>
            </a:avLst>
          </a:prstGeom>
          <a:solidFill>
            <a:srgbClr val="123332"/>
          </a:solidFill>
          <a:ln w="15240">
            <a:solidFill>
              <a:srgbClr val="4A6B6A"/>
            </a:solidFill>
            <a:prstDash val="solid"/>
          </a:ln>
        </p:spPr>
      </p:sp>
      <p:sp>
        <p:nvSpPr>
          <p:cNvPr id="17" name="Shape 15"/>
          <p:cNvSpPr/>
          <p:nvPr/>
        </p:nvSpPr>
        <p:spPr>
          <a:xfrm>
            <a:off x="2687479" y="4988362"/>
            <a:ext cx="60960" cy="852011"/>
          </a:xfrm>
          <a:prstGeom prst="roundRect">
            <a:avLst>
              <a:gd name="adj" fmla="val 30584"/>
            </a:avLst>
          </a:prstGeom>
          <a:solidFill>
            <a:srgbClr val="EF9C82"/>
          </a:solidFill>
          <a:ln/>
        </p:spPr>
      </p:sp>
      <p:sp>
        <p:nvSpPr>
          <p:cNvPr id="18" name="Text 16"/>
          <p:cNvSpPr/>
          <p:nvPr/>
        </p:nvSpPr>
        <p:spPr>
          <a:xfrm>
            <a:off x="2887861" y="5127784"/>
            <a:ext cx="2340293" cy="182761"/>
          </a:xfrm>
          <a:prstGeom prst="rect">
            <a:avLst/>
          </a:prstGeom>
          <a:noFill/>
          <a:ln/>
        </p:spPr>
        <p:txBody>
          <a:bodyPr wrap="none" lIns="0" tIns="0" rIns="0" bIns="0" rtlCol="0" anchor="t"/>
          <a:lstStyle/>
          <a:p>
            <a:pPr algn="l" indent="0" marL="0">
              <a:lnSpc>
                <a:spcPts val="1400"/>
              </a:lnSpc>
              <a:buNone/>
            </a:pPr>
            <a:r>
              <a:rPr lang="en-US" sz="1150" dirty="0">
                <a:solidFill>
                  <a:srgbClr val="F9EEE7"/>
                </a:solidFill>
                <a:latin typeface="Quattrocento" pitchFamily="34" charset="0"/>
                <a:ea typeface="Quattrocento" pitchFamily="34" charset="-122"/>
                <a:cs typeface="Quattrocento" pitchFamily="34" charset="-120"/>
              </a:rPr>
              <a:t>Cercis siliquastrum (Arborele Iudei)</a:t>
            </a:r>
            <a:endParaRPr lang="en-US" sz="1150" dirty="0"/>
          </a:p>
        </p:txBody>
      </p:sp>
      <p:sp>
        <p:nvSpPr>
          <p:cNvPr id="19" name="Text 17"/>
          <p:cNvSpPr/>
          <p:nvPr/>
        </p:nvSpPr>
        <p:spPr>
          <a:xfrm>
            <a:off x="2887861" y="5384244"/>
            <a:ext cx="4136231" cy="316706"/>
          </a:xfrm>
          <a:prstGeom prst="rect">
            <a:avLst/>
          </a:prstGeom>
          <a:noFill/>
          <a:ln/>
        </p:spPr>
        <p:txBody>
          <a:bodyPr wrap="square" lIns="0" tIns="0" rIns="0" bIns="0" rtlCol="0" anchor="t"/>
          <a:lstStyle/>
          <a:p>
            <a:pPr algn="l" indent="0" marL="0">
              <a:lnSpc>
                <a:spcPts val="1200"/>
              </a:lnSpc>
              <a:buNone/>
            </a:pPr>
            <a:r>
              <a:rPr lang="en-US" sz="950" dirty="0">
                <a:solidFill>
                  <a:srgbClr val="F9EEE7"/>
                </a:solidFill>
                <a:latin typeface="Quattrocento" pitchFamily="34" charset="0"/>
                <a:ea typeface="Quattrocento" pitchFamily="34" charset="-122"/>
                <a:cs typeface="Quattrocento" pitchFamily="34" charset="-120"/>
              </a:rPr>
              <a:t>Florile mov-roz apar direct pe tulpină și ramuri, înaintea frunzelor. Spectacol unic primăvara. Preferă locuri însorite și protejate.</a:t>
            </a:r>
            <a:endParaRPr lang="en-US" sz="950" dirty="0"/>
          </a:p>
        </p:txBody>
      </p:sp>
      <p:sp>
        <p:nvSpPr>
          <p:cNvPr id="20" name="Shape 18"/>
          <p:cNvSpPr/>
          <p:nvPr/>
        </p:nvSpPr>
        <p:spPr>
          <a:xfrm>
            <a:off x="2702719" y="5914073"/>
            <a:ext cx="4460796" cy="852011"/>
          </a:xfrm>
          <a:prstGeom prst="roundRect">
            <a:avLst>
              <a:gd name="adj" fmla="val 8586"/>
            </a:avLst>
          </a:prstGeom>
          <a:solidFill>
            <a:srgbClr val="123332"/>
          </a:solidFill>
          <a:ln w="15240">
            <a:solidFill>
              <a:srgbClr val="4A6B6A"/>
            </a:solidFill>
            <a:prstDash val="solid"/>
          </a:ln>
        </p:spPr>
      </p:sp>
      <p:sp>
        <p:nvSpPr>
          <p:cNvPr id="21" name="Shape 19"/>
          <p:cNvSpPr/>
          <p:nvPr/>
        </p:nvSpPr>
        <p:spPr>
          <a:xfrm>
            <a:off x="2687479" y="5914073"/>
            <a:ext cx="60960" cy="852011"/>
          </a:xfrm>
          <a:prstGeom prst="roundRect">
            <a:avLst>
              <a:gd name="adj" fmla="val 30584"/>
            </a:avLst>
          </a:prstGeom>
          <a:solidFill>
            <a:srgbClr val="EF9C82"/>
          </a:solidFill>
          <a:ln/>
        </p:spPr>
      </p:sp>
      <p:sp>
        <p:nvSpPr>
          <p:cNvPr id="22" name="Text 20"/>
          <p:cNvSpPr/>
          <p:nvPr/>
        </p:nvSpPr>
        <p:spPr>
          <a:xfrm>
            <a:off x="2887861" y="6053495"/>
            <a:ext cx="1462207" cy="182761"/>
          </a:xfrm>
          <a:prstGeom prst="rect">
            <a:avLst/>
          </a:prstGeom>
          <a:noFill/>
          <a:ln/>
        </p:spPr>
        <p:txBody>
          <a:bodyPr wrap="none" lIns="0" tIns="0" rIns="0" bIns="0" rtlCol="0" anchor="t"/>
          <a:lstStyle/>
          <a:p>
            <a:pPr algn="l" indent="0" marL="0">
              <a:lnSpc>
                <a:spcPts val="1400"/>
              </a:lnSpc>
              <a:buNone/>
            </a:pPr>
            <a:r>
              <a:rPr lang="en-US" sz="1150" dirty="0">
                <a:solidFill>
                  <a:srgbClr val="F9EEE7"/>
                </a:solidFill>
                <a:latin typeface="Quattrocento" pitchFamily="34" charset="0"/>
                <a:ea typeface="Quattrocento" pitchFamily="34" charset="-122"/>
                <a:cs typeface="Quattrocento" pitchFamily="34" charset="-120"/>
              </a:rPr>
              <a:t>Amelanchier (Dealina)</a:t>
            </a:r>
            <a:endParaRPr lang="en-US" sz="1150" dirty="0"/>
          </a:p>
        </p:txBody>
      </p:sp>
      <p:sp>
        <p:nvSpPr>
          <p:cNvPr id="23" name="Text 21"/>
          <p:cNvSpPr/>
          <p:nvPr/>
        </p:nvSpPr>
        <p:spPr>
          <a:xfrm>
            <a:off x="2887861" y="6309955"/>
            <a:ext cx="4136231" cy="316706"/>
          </a:xfrm>
          <a:prstGeom prst="rect">
            <a:avLst/>
          </a:prstGeom>
          <a:noFill/>
          <a:ln/>
        </p:spPr>
        <p:txBody>
          <a:bodyPr wrap="square" lIns="0" tIns="0" rIns="0" bIns="0" rtlCol="0" anchor="t"/>
          <a:lstStyle/>
          <a:p>
            <a:pPr algn="l" indent="0" marL="0">
              <a:lnSpc>
                <a:spcPts val="1200"/>
              </a:lnSpc>
              <a:buNone/>
            </a:pPr>
            <a:r>
              <a:rPr lang="en-US" sz="950" dirty="0">
                <a:solidFill>
                  <a:srgbClr val="F9EEE7"/>
                </a:solidFill>
                <a:latin typeface="Quattrocento" pitchFamily="34" charset="0"/>
                <a:ea typeface="Quattrocento" pitchFamily="34" charset="-122"/>
                <a:cs typeface="Quattrocento" pitchFamily="34" charset="-120"/>
              </a:rPr>
              <a:t>Patru sezoane de interes: flori albe (primăvară), fructe comestibile (vară), frunziș roșu-portocaliu (toamnă), scoarță gri-deschis (iarnă).</a:t>
            </a:r>
            <a:endParaRPr lang="en-US" sz="950" dirty="0"/>
          </a:p>
        </p:txBody>
      </p:sp>
      <p:sp>
        <p:nvSpPr>
          <p:cNvPr id="24" name="Shape 22"/>
          <p:cNvSpPr/>
          <p:nvPr/>
        </p:nvSpPr>
        <p:spPr>
          <a:xfrm>
            <a:off x="7384733" y="1871901"/>
            <a:ext cx="4639866" cy="4977051"/>
          </a:xfrm>
          <a:prstGeom prst="roundRect">
            <a:avLst>
              <a:gd name="adj" fmla="val 402"/>
            </a:avLst>
          </a:prstGeom>
          <a:solidFill>
            <a:srgbClr val="EF9C82"/>
          </a:solidFill>
          <a:ln/>
        </p:spPr>
      </p:sp>
      <p:sp>
        <p:nvSpPr>
          <p:cNvPr id="25" name="Text 23"/>
          <p:cNvSpPr/>
          <p:nvPr/>
        </p:nvSpPr>
        <p:spPr>
          <a:xfrm>
            <a:off x="7508915" y="1945600"/>
            <a:ext cx="2224802" cy="182761"/>
          </a:xfrm>
          <a:prstGeom prst="rect">
            <a:avLst/>
          </a:prstGeom>
          <a:noFill/>
          <a:ln/>
        </p:spPr>
        <p:txBody>
          <a:bodyPr wrap="none" lIns="0" tIns="0" rIns="0" bIns="0" rtlCol="0" anchor="t"/>
          <a:lstStyle/>
          <a:p>
            <a:pPr algn="l" indent="0" marL="0">
              <a:lnSpc>
                <a:spcPts val="1400"/>
              </a:lnSpc>
              <a:buNone/>
            </a:pPr>
            <a:r>
              <a:rPr lang="en-US" sz="1150" dirty="0">
                <a:solidFill>
                  <a:srgbClr val="000000"/>
                </a:solidFill>
                <a:latin typeface="Quattrocento" pitchFamily="34" charset="0"/>
                <a:ea typeface="Quattrocento" pitchFamily="34" charset="-122"/>
                <a:cs typeface="Quattrocento" pitchFamily="34" charset="-120"/>
              </a:rPr>
              <a:t>Servicii ecosistemice ale arborilor</a:t>
            </a:r>
            <a:endParaRPr lang="en-US" sz="1150" dirty="0"/>
          </a:p>
        </p:txBody>
      </p:sp>
      <p:sp>
        <p:nvSpPr>
          <p:cNvPr id="26" name="Text 24"/>
          <p:cNvSpPr/>
          <p:nvPr/>
        </p:nvSpPr>
        <p:spPr>
          <a:xfrm>
            <a:off x="7508915" y="2202061"/>
            <a:ext cx="4391501" cy="316706"/>
          </a:xfrm>
          <a:prstGeom prst="rect">
            <a:avLst/>
          </a:prstGeom>
          <a:noFill/>
          <a:ln/>
        </p:spPr>
        <p:txBody>
          <a:bodyPr wrap="square" lIns="0" tIns="0" rIns="0" bIns="0" rtlCol="0" anchor="t"/>
          <a:lstStyle/>
          <a:p>
            <a:pPr algn="l" indent="0" marL="0">
              <a:lnSpc>
                <a:spcPts val="1200"/>
              </a:lnSpc>
              <a:buNone/>
            </a:pPr>
            <a:r>
              <a:rPr lang="en-US" sz="950" dirty="0">
                <a:solidFill>
                  <a:srgbClr val="000000"/>
                </a:solidFill>
                <a:latin typeface="Quattrocento" pitchFamily="34" charset="0"/>
                <a:ea typeface="Quattrocento" pitchFamily="34" charset="-122"/>
                <a:cs typeface="Quattrocento" pitchFamily="34" charset="-120"/>
              </a:rPr>
              <a:t>Arborii oferă cele mai importante servicii ecosistemice dintre toate plantele de grădină:</a:t>
            </a:r>
            <a:endParaRPr lang="en-US" sz="950" dirty="0"/>
          </a:p>
        </p:txBody>
      </p:sp>
      <p:sp>
        <p:nvSpPr>
          <p:cNvPr id="27" name="Text 25"/>
          <p:cNvSpPr/>
          <p:nvPr/>
        </p:nvSpPr>
        <p:spPr>
          <a:xfrm>
            <a:off x="7508915" y="2585085"/>
            <a:ext cx="4391501" cy="2003108"/>
          </a:xfrm>
          <a:prstGeom prst="rect">
            <a:avLst/>
          </a:prstGeom>
          <a:noFill/>
          <a:ln/>
        </p:spPr>
        <p:txBody>
          <a:bodyPr wrap="square" lIns="0" tIns="0" rIns="0" bIns="0" rtlCol="0" anchor="t"/>
          <a:lstStyle/>
          <a:p>
            <a:pPr algn="l" marL="342900" indent="-342900">
              <a:lnSpc>
                <a:spcPts val="1200"/>
              </a:lnSpc>
              <a:buSzPct val="100000"/>
              <a:buChar char="•"/>
            </a:pPr>
            <a:r>
              <a:rPr lang="en-US" sz="950" b="1" dirty="0">
                <a:solidFill>
                  <a:srgbClr val="000000"/>
                </a:solidFill>
                <a:latin typeface="Quattrocento" pitchFamily="34" charset="0"/>
                <a:ea typeface="Quattrocento" pitchFamily="34" charset="-122"/>
                <a:cs typeface="Quattrocento" pitchFamily="34" charset="-120"/>
              </a:rPr>
              <a:t>Sechestrarea carbonului:</a:t>
            </a:r>
            <a:pPr algn="l" indent="0" marL="0">
              <a:lnSpc>
                <a:spcPts val="1200"/>
              </a:lnSpc>
              <a:buNone/>
            </a:pPr>
            <a:r>
              <a:rPr lang="en-US" sz="950" dirty="0">
                <a:solidFill>
                  <a:srgbClr val="000000"/>
                </a:solidFill>
                <a:latin typeface="Quattrocento" pitchFamily="34" charset="0"/>
                <a:ea typeface="Quattrocento" pitchFamily="34" charset="-122"/>
                <a:cs typeface="Quattrocento" pitchFamily="34" charset="-120"/>
              </a:rPr>
              <a:t> Cei mai eficienți „depozite" naturale de CO₂. Un arbore matur poate absorbi cantități semnificative de dioxid de carbon anual.</a:t>
            </a:r>
            <a:endParaRPr lang="en-US" sz="950" dirty="0"/>
          </a:p>
          <a:p>
            <a:pPr algn="l" marL="342900" indent="-342900">
              <a:lnSpc>
                <a:spcPts val="1200"/>
              </a:lnSpc>
              <a:buSzPct val="100000"/>
              <a:buChar char="•"/>
            </a:pPr>
            <a:r>
              <a:rPr lang="en-US" sz="950" b="1" dirty="0">
                <a:solidFill>
                  <a:srgbClr val="000000"/>
                </a:solidFill>
                <a:latin typeface="Quattrocento" pitchFamily="34" charset="0"/>
                <a:ea typeface="Quattrocento" pitchFamily="34" charset="-122"/>
                <a:cs typeface="Quattrocento" pitchFamily="34" charset="-120"/>
              </a:rPr>
              <a:t>Reglarea microclimatului:</a:t>
            </a:r>
            <a:pPr algn="l" indent="0" marL="0">
              <a:lnSpc>
                <a:spcPts val="1200"/>
              </a:lnSpc>
              <a:buNone/>
            </a:pPr>
            <a:r>
              <a:rPr lang="en-US" sz="950" dirty="0">
                <a:solidFill>
                  <a:srgbClr val="000000"/>
                </a:solidFill>
                <a:latin typeface="Quattrocento" pitchFamily="34" charset="0"/>
                <a:ea typeface="Quattrocento" pitchFamily="34" charset="-122"/>
                <a:cs typeface="Quattrocento" pitchFamily="34" charset="-120"/>
              </a:rPr>
              <a:t> Oferă umbră răcoritoare vara prin evapotranspirație și acționează ca paravane de vânt iarna, reducând pierderile de căldură.</a:t>
            </a:r>
            <a:endParaRPr lang="en-US" sz="950" dirty="0"/>
          </a:p>
          <a:p>
            <a:pPr algn="l" marL="342900" indent="-342900">
              <a:lnSpc>
                <a:spcPts val="1200"/>
              </a:lnSpc>
              <a:buSzPct val="100000"/>
              <a:buChar char="•"/>
            </a:pPr>
            <a:r>
              <a:rPr lang="en-US" sz="950" b="1" dirty="0">
                <a:solidFill>
                  <a:srgbClr val="000000"/>
                </a:solidFill>
                <a:latin typeface="Quattrocento" pitchFamily="34" charset="0"/>
                <a:ea typeface="Quattrocento" pitchFamily="34" charset="-122"/>
                <a:cs typeface="Quattrocento" pitchFamily="34" charset="-120"/>
              </a:rPr>
              <a:t>Calitatea aerului:</a:t>
            </a:r>
            <a:pPr algn="l" indent="0" marL="0">
              <a:lnSpc>
                <a:spcPts val="1200"/>
              </a:lnSpc>
              <a:buNone/>
            </a:pPr>
            <a:r>
              <a:rPr lang="en-US" sz="950" dirty="0">
                <a:solidFill>
                  <a:srgbClr val="000000"/>
                </a:solidFill>
                <a:latin typeface="Quattrocento" pitchFamily="34" charset="0"/>
                <a:ea typeface="Quattrocento" pitchFamily="34" charset="-122"/>
                <a:cs typeface="Quattrocento" pitchFamily="34" charset="-120"/>
              </a:rPr>
              <a:t> Frunzele captează particulele fine de praf și poluanți atmosferici.</a:t>
            </a:r>
            <a:endParaRPr lang="en-US" sz="950" dirty="0"/>
          </a:p>
          <a:p>
            <a:pPr algn="l" marL="342900" indent="-342900">
              <a:lnSpc>
                <a:spcPts val="1200"/>
              </a:lnSpc>
              <a:buSzPct val="100000"/>
              <a:buChar char="•"/>
            </a:pPr>
            <a:r>
              <a:rPr lang="en-US" sz="950" b="1" dirty="0">
                <a:solidFill>
                  <a:srgbClr val="000000"/>
                </a:solidFill>
                <a:latin typeface="Quattrocento" pitchFamily="34" charset="0"/>
                <a:ea typeface="Quattrocento" pitchFamily="34" charset="-122"/>
                <a:cs typeface="Quattrocento" pitchFamily="34" charset="-120"/>
              </a:rPr>
              <a:t>Managementul apei:</a:t>
            </a:r>
            <a:pPr algn="l" indent="0" marL="0">
              <a:lnSpc>
                <a:spcPts val="1200"/>
              </a:lnSpc>
              <a:buNone/>
            </a:pPr>
            <a:r>
              <a:rPr lang="en-US" sz="950" dirty="0">
                <a:solidFill>
                  <a:srgbClr val="000000"/>
                </a:solidFill>
                <a:latin typeface="Quattrocento" pitchFamily="34" charset="0"/>
                <a:ea typeface="Quattrocento" pitchFamily="34" charset="-122"/>
                <a:cs typeface="Quattrocento" pitchFamily="34" charset="-120"/>
              </a:rPr>
              <a:t> Rădăcinile adânci facilitează infiltrarea apei în sol și previn inundațiile locale.</a:t>
            </a:r>
            <a:endParaRPr lang="en-US" sz="950" dirty="0"/>
          </a:p>
          <a:p>
            <a:pPr algn="l" marL="342900" indent="-342900">
              <a:lnSpc>
                <a:spcPts val="1200"/>
              </a:lnSpc>
              <a:buSzPct val="100000"/>
              <a:buChar char="•"/>
            </a:pPr>
            <a:r>
              <a:rPr lang="en-US" sz="950" b="1" dirty="0">
                <a:solidFill>
                  <a:srgbClr val="000000"/>
                </a:solidFill>
                <a:latin typeface="Quattrocento" pitchFamily="34" charset="0"/>
                <a:ea typeface="Quattrocento" pitchFamily="34" charset="-122"/>
                <a:cs typeface="Quattrocento" pitchFamily="34" charset="-120"/>
              </a:rPr>
              <a:t>Biodiversitate:</a:t>
            </a:r>
            <a:pPr algn="l" indent="0" marL="0">
              <a:lnSpc>
                <a:spcPts val="1200"/>
              </a:lnSpc>
              <a:buNone/>
            </a:pPr>
            <a:r>
              <a:rPr lang="en-US" sz="950" dirty="0">
                <a:solidFill>
                  <a:srgbClr val="000000"/>
                </a:solidFill>
                <a:latin typeface="Quattrocento" pitchFamily="34" charset="0"/>
                <a:ea typeface="Quattrocento" pitchFamily="34" charset="-122"/>
                <a:cs typeface="Quattrocento" pitchFamily="34" charset="-120"/>
              </a:rPr>
              <a:t> Oferă hrană și adăpost pentru insecte, păsări și mamifere mici, creând un ecosistem complex.</a:t>
            </a:r>
            <a:endParaRPr lang="en-US" sz="950" dirty="0"/>
          </a:p>
        </p:txBody>
      </p:sp>
      <p:sp>
        <p:nvSpPr>
          <p:cNvPr id="28" name="Shape 26"/>
          <p:cNvSpPr/>
          <p:nvPr/>
        </p:nvSpPr>
        <p:spPr>
          <a:xfrm>
            <a:off x="7508915" y="4671060"/>
            <a:ext cx="4391501" cy="708065"/>
          </a:xfrm>
          <a:prstGeom prst="roundRect">
            <a:avLst>
              <a:gd name="adj" fmla="val 2633"/>
            </a:avLst>
          </a:prstGeom>
          <a:solidFill>
            <a:srgbClr val="441709"/>
          </a:solidFill>
          <a:ln/>
        </p:spPr>
      </p:sp>
      <p:pic>
        <p:nvPicPr>
          <p:cNvPr id="29" name="Image 0" descr="preencoded.png">    </p:cNvPr>
          <p:cNvPicPr>
            <a:picLocks noChangeAspect="1"/>
          </p:cNvPicPr>
          <p:nvPr/>
        </p:nvPicPr>
        <p:blipFill>
          <a:blip r:embed="rId1"/>
          <a:stretch>
            <a:fillRect/>
          </a:stretch>
        </p:blipFill>
        <p:spPr>
          <a:xfrm>
            <a:off x="7633097" y="4831794"/>
            <a:ext cx="155258" cy="124182"/>
          </a:xfrm>
          <a:prstGeom prst="rect">
            <a:avLst/>
          </a:prstGeom>
        </p:spPr>
      </p:pic>
      <p:sp>
        <p:nvSpPr>
          <p:cNvPr id="30" name="Text 27"/>
          <p:cNvSpPr/>
          <p:nvPr/>
        </p:nvSpPr>
        <p:spPr>
          <a:xfrm>
            <a:off x="7912537" y="4775716"/>
            <a:ext cx="3863697" cy="475059"/>
          </a:xfrm>
          <a:prstGeom prst="rect">
            <a:avLst/>
          </a:prstGeom>
          <a:noFill/>
          <a:ln/>
        </p:spPr>
        <p:txBody>
          <a:bodyPr wrap="square" lIns="0" tIns="0" rIns="0" bIns="0" rtlCol="0" anchor="t"/>
          <a:lstStyle/>
          <a:p>
            <a:pPr algn="l" indent="0" marL="0">
              <a:lnSpc>
                <a:spcPts val="1200"/>
              </a:lnSpc>
              <a:buNone/>
            </a:pPr>
            <a:r>
              <a:rPr lang="en-US" sz="950" b="1" dirty="0">
                <a:solidFill>
                  <a:srgbClr val="FFFFFF"/>
                </a:solidFill>
                <a:latin typeface="Quattrocento" pitchFamily="34" charset="0"/>
                <a:ea typeface="Quattrocento" pitchFamily="34" charset="-122"/>
                <a:cs typeface="Quattrocento" pitchFamily="34" charset="-120"/>
              </a:rPr>
              <a:t>Mulcirea — esențială!</a:t>
            </a:r>
            <a:pPr algn="l" indent="0" marL="0">
              <a:lnSpc>
                <a:spcPts val="1200"/>
              </a:lnSpc>
              <a:buNone/>
            </a:pPr>
            <a:r>
              <a:rPr lang="en-US" sz="950" dirty="0">
                <a:solidFill>
                  <a:srgbClr val="FFFFFF"/>
                </a:solidFill>
                <a:latin typeface="Quattrocento" pitchFamily="34" charset="0"/>
                <a:ea typeface="Quattrocento" pitchFamily="34" charset="-122"/>
                <a:cs typeface="Quattrocento" pitchFamily="34" charset="-120"/>
              </a:rPr>
              <a:t> Aplicați un strat de mulci organic la baza arborelui pe o rază de 50–70 cm. Mențineți umiditatea și preveniți buruienile, dar evitați contactul direct cu trunchiul.</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34378" y="823436"/>
            <a:ext cx="9148643" cy="562927"/>
          </a:xfrm>
          <a:prstGeom prst="rect">
            <a:avLst/>
          </a:prstGeom>
          <a:noFill/>
          <a:ln/>
        </p:spPr>
        <p:txBody>
          <a:bodyPr wrap="none" lIns="0" tIns="0" rIns="0" bIns="0" rtlCol="0" anchor="t"/>
          <a:lstStyle/>
          <a:p>
            <a:pPr algn="l" indent="0" marL="0">
              <a:lnSpc>
                <a:spcPts val="4250"/>
              </a:lnSpc>
              <a:buNone/>
            </a:pPr>
            <a:r>
              <a:rPr lang="en-US" sz="3400" dirty="0">
                <a:solidFill>
                  <a:srgbClr val="000000"/>
                </a:solidFill>
                <a:latin typeface="Quattrocento" pitchFamily="34" charset="0"/>
                <a:ea typeface="Quattrocento" pitchFamily="34" charset="-122"/>
                <a:cs typeface="Quattrocento" pitchFamily="34" charset="-120"/>
              </a:rPr>
              <a:t>🌺</a:t>
            </a:r>
            <a:pPr algn="l" indent="0" marL="0">
              <a:lnSpc>
                <a:spcPts val="4250"/>
              </a:lnSpc>
              <a:buNone/>
            </a:pPr>
            <a:r>
              <a:rPr lang="en-US" sz="3400" dirty="0">
                <a:solidFill>
                  <a:srgbClr val="FFD9BE"/>
                </a:solidFill>
                <a:latin typeface="Quattrocento" pitchFamily="34" charset="0"/>
                <a:ea typeface="Quattrocento" pitchFamily="34" charset="-122"/>
                <a:cs typeface="Quattrocento" pitchFamily="34" charset="-120"/>
              </a:rPr>
              <a:t> Plante Perene cu Flori — Revin în Fiecare An</a:t>
            </a:r>
            <a:endParaRPr lang="en-US" sz="3400" dirty="0"/>
          </a:p>
        </p:txBody>
      </p:sp>
      <p:sp>
        <p:nvSpPr>
          <p:cNvPr id="3" name="Text 1"/>
          <p:cNvSpPr/>
          <p:nvPr/>
        </p:nvSpPr>
        <p:spPr>
          <a:xfrm>
            <a:off x="734378" y="1708190"/>
            <a:ext cx="13161645" cy="551259"/>
          </a:xfrm>
          <a:prstGeom prst="rect">
            <a:avLst/>
          </a:prstGeom>
          <a:noFill/>
          <a:ln/>
        </p:spPr>
        <p:txBody>
          <a:bodyPr wrap="square" lIns="0" tIns="0" rIns="0" bIns="0" rtlCol="0" anchor="t"/>
          <a:lstStyle/>
          <a:p>
            <a:pPr algn="l" indent="0" marL="0">
              <a:lnSpc>
                <a:spcPts val="2150"/>
              </a:lnSpc>
              <a:buNone/>
            </a:pPr>
            <a:r>
              <a:rPr lang="en-US" sz="1400" dirty="0">
                <a:solidFill>
                  <a:srgbClr val="F9EEE7"/>
                </a:solidFill>
                <a:latin typeface="Quattrocento" pitchFamily="34" charset="0"/>
                <a:ea typeface="Quattrocento" pitchFamily="34" charset="-122"/>
                <a:cs typeface="Quattrocento" pitchFamily="34" charset="-120"/>
              </a:rPr>
              <a:t>Plantele perene sunt coloana vertebrală a unei grădini cu flori. Odată plantate, revin an de an, oferind culoare, parfum și hrană pentru polenizatori cu un efort de întreținere minim.</a:t>
            </a:r>
            <a:endParaRPr lang="en-US" sz="1400" dirty="0"/>
          </a:p>
        </p:txBody>
      </p:sp>
      <p:pic>
        <p:nvPicPr>
          <p:cNvPr id="4" name="Image 0" descr="preencoded.png">    </p:cNvPr>
          <p:cNvPicPr>
            <a:picLocks noChangeAspect="1"/>
          </p:cNvPicPr>
          <p:nvPr/>
        </p:nvPicPr>
        <p:blipFill>
          <a:blip r:embed="rId1"/>
          <a:stretch>
            <a:fillRect/>
          </a:stretch>
        </p:blipFill>
        <p:spPr>
          <a:xfrm>
            <a:off x="734378" y="2440424"/>
            <a:ext cx="1820942" cy="1820942"/>
          </a:xfrm>
          <a:prstGeom prst="rect">
            <a:avLst/>
          </a:prstGeom>
        </p:spPr>
      </p:pic>
      <p:sp>
        <p:nvSpPr>
          <p:cNvPr id="5" name="Text 2"/>
          <p:cNvSpPr/>
          <p:nvPr/>
        </p:nvSpPr>
        <p:spPr>
          <a:xfrm>
            <a:off x="734378" y="4462463"/>
            <a:ext cx="2160151" cy="269915"/>
          </a:xfrm>
          <a:prstGeom prst="rect">
            <a:avLst/>
          </a:prstGeom>
          <a:noFill/>
          <a:ln/>
        </p:spPr>
        <p:txBody>
          <a:bodyPr wrap="none" lIns="0" tIns="0" rIns="0" bIns="0" rtlCol="0" anchor="t"/>
          <a:lstStyle/>
          <a:p>
            <a:pPr algn="l" indent="0" marL="0">
              <a:lnSpc>
                <a:spcPts val="2100"/>
              </a:lnSpc>
              <a:buNone/>
            </a:pPr>
            <a:r>
              <a:rPr lang="en-US" sz="1700" dirty="0">
                <a:solidFill>
                  <a:srgbClr val="F9EEE7"/>
                </a:solidFill>
                <a:latin typeface="Quattrocento" pitchFamily="34" charset="0"/>
                <a:ea typeface="Quattrocento" pitchFamily="34" charset="-122"/>
                <a:cs typeface="Quattrocento" pitchFamily="34" charset="-120"/>
              </a:rPr>
              <a:t>Bujorul (Paeonia)</a:t>
            </a:r>
            <a:endParaRPr lang="en-US" sz="1700" dirty="0"/>
          </a:p>
        </p:txBody>
      </p:sp>
      <p:sp>
        <p:nvSpPr>
          <p:cNvPr id="6" name="Text 3"/>
          <p:cNvSpPr/>
          <p:nvPr/>
        </p:nvSpPr>
        <p:spPr>
          <a:xfrm>
            <a:off x="734378" y="4828937"/>
            <a:ext cx="3139559" cy="1378148"/>
          </a:xfrm>
          <a:prstGeom prst="rect">
            <a:avLst/>
          </a:prstGeom>
          <a:noFill/>
          <a:ln/>
        </p:spPr>
        <p:txBody>
          <a:bodyPr wrap="square" lIns="0" tIns="0" rIns="0" bIns="0" rtlCol="0" anchor="t"/>
          <a:lstStyle/>
          <a:p>
            <a:pPr algn="l" indent="0" marL="0">
              <a:lnSpc>
                <a:spcPts val="2150"/>
              </a:lnSpc>
              <a:buNone/>
            </a:pPr>
            <a:r>
              <a:rPr lang="en-US" sz="1400" dirty="0">
                <a:solidFill>
                  <a:srgbClr val="F9EEE7"/>
                </a:solidFill>
                <a:latin typeface="Quattrocento" pitchFamily="34" charset="0"/>
                <a:ea typeface="Quattrocento" pitchFamily="34" charset="-122"/>
                <a:cs typeface="Quattrocento" pitchFamily="34" charset="-120"/>
              </a:rPr>
              <a:t>Flori mari, parfumate, în nuanțe de roz, roșu și alb. Înflorește în mai. Plantă tradițională românească, longevivă — poate trăi zeci de ani fără transplantare. Atrage polenizatorii.</a:t>
            </a:r>
            <a:endParaRPr lang="en-US" sz="1400" dirty="0"/>
          </a:p>
        </p:txBody>
      </p:sp>
      <p:sp>
        <p:nvSpPr>
          <p:cNvPr id="7" name="Text 4"/>
          <p:cNvSpPr/>
          <p:nvPr/>
        </p:nvSpPr>
        <p:spPr>
          <a:xfrm>
            <a:off x="734378" y="6303645"/>
            <a:ext cx="3139559" cy="1102519"/>
          </a:xfrm>
          <a:prstGeom prst="rect">
            <a:avLst/>
          </a:prstGeom>
          <a:noFill/>
          <a:ln/>
        </p:spPr>
        <p:txBody>
          <a:bodyPr wrap="square" lIns="0" tIns="0" rIns="0" bIns="0" rtlCol="0" anchor="t"/>
          <a:lstStyle/>
          <a:p>
            <a:pPr algn="l" indent="0" marL="0">
              <a:lnSpc>
                <a:spcPts val="2150"/>
              </a:lnSpc>
              <a:buNone/>
            </a:pPr>
            <a:r>
              <a:rPr lang="en-US" sz="1400" b="1" dirty="0">
                <a:solidFill>
                  <a:srgbClr val="F9EEE7"/>
                </a:solidFill>
                <a:latin typeface="Quattrocento" pitchFamily="34" charset="0"/>
                <a:ea typeface="Quattrocento" pitchFamily="34" charset="-122"/>
                <a:cs typeface="Quattrocento" pitchFamily="34" charset="-120"/>
              </a:rPr>
              <a:t>Îngrijire:</a:t>
            </a:r>
            <a:pPr algn="l" indent="0" marL="0">
              <a:lnSpc>
                <a:spcPts val="2150"/>
              </a:lnSpc>
              <a:buNone/>
            </a:pPr>
            <a:r>
              <a:rPr lang="en-US" sz="1400" dirty="0">
                <a:solidFill>
                  <a:srgbClr val="F9EEE7"/>
                </a:solidFill>
                <a:latin typeface="Quattrocento" pitchFamily="34" charset="0"/>
                <a:ea typeface="Quattrocento" pitchFamily="34" charset="-122"/>
                <a:cs typeface="Quattrocento" pitchFamily="34" charset="-120"/>
              </a:rPr>
              <a:t> Soare, sol bogat și bine drenat. Florile ofilite se îndepărtează, iar frunzele se taie toamna la nivelul solului.</a:t>
            </a:r>
            <a:endParaRPr lang="en-US" sz="1400" dirty="0"/>
          </a:p>
        </p:txBody>
      </p:sp>
      <p:pic>
        <p:nvPicPr>
          <p:cNvPr id="8" name="Image 1" descr="preencoded.png">    </p:cNvPr>
          <p:cNvPicPr>
            <a:picLocks noChangeAspect="1"/>
          </p:cNvPicPr>
          <p:nvPr/>
        </p:nvPicPr>
        <p:blipFill>
          <a:blip r:embed="rId2"/>
          <a:stretch>
            <a:fillRect/>
          </a:stretch>
        </p:blipFill>
        <p:spPr>
          <a:xfrm>
            <a:off x="4075033" y="2440424"/>
            <a:ext cx="1820942" cy="1820942"/>
          </a:xfrm>
          <a:prstGeom prst="rect">
            <a:avLst/>
          </a:prstGeom>
        </p:spPr>
      </p:pic>
      <p:sp>
        <p:nvSpPr>
          <p:cNvPr id="9" name="Text 5"/>
          <p:cNvSpPr/>
          <p:nvPr/>
        </p:nvSpPr>
        <p:spPr>
          <a:xfrm>
            <a:off x="4075033" y="4462463"/>
            <a:ext cx="2293382" cy="269915"/>
          </a:xfrm>
          <a:prstGeom prst="rect">
            <a:avLst/>
          </a:prstGeom>
          <a:noFill/>
          <a:ln/>
        </p:spPr>
        <p:txBody>
          <a:bodyPr wrap="none" lIns="0" tIns="0" rIns="0" bIns="0" rtlCol="0" anchor="t"/>
          <a:lstStyle/>
          <a:p>
            <a:pPr algn="l" indent="0" marL="0">
              <a:lnSpc>
                <a:spcPts val="2100"/>
              </a:lnSpc>
              <a:buNone/>
            </a:pPr>
            <a:r>
              <a:rPr lang="en-US" sz="1700" dirty="0">
                <a:solidFill>
                  <a:srgbClr val="F9EEE7"/>
                </a:solidFill>
                <a:latin typeface="Quattrocento" pitchFamily="34" charset="0"/>
                <a:ea typeface="Quattrocento" pitchFamily="34" charset="-122"/>
                <a:cs typeface="Quattrocento" pitchFamily="34" charset="-120"/>
              </a:rPr>
              <a:t>Gaillardia (Roata de foc)</a:t>
            </a:r>
            <a:endParaRPr lang="en-US" sz="1700" dirty="0"/>
          </a:p>
        </p:txBody>
      </p:sp>
      <p:sp>
        <p:nvSpPr>
          <p:cNvPr id="10" name="Text 6"/>
          <p:cNvSpPr/>
          <p:nvPr/>
        </p:nvSpPr>
        <p:spPr>
          <a:xfrm>
            <a:off x="4075033" y="4828937"/>
            <a:ext cx="3139559" cy="1378148"/>
          </a:xfrm>
          <a:prstGeom prst="rect">
            <a:avLst/>
          </a:prstGeom>
          <a:noFill/>
          <a:ln/>
        </p:spPr>
        <p:txBody>
          <a:bodyPr wrap="square" lIns="0" tIns="0" rIns="0" bIns="0" rtlCol="0" anchor="t"/>
          <a:lstStyle/>
          <a:p>
            <a:pPr algn="l" indent="0" marL="0">
              <a:lnSpc>
                <a:spcPts val="2150"/>
              </a:lnSpc>
              <a:buNone/>
            </a:pPr>
            <a:r>
              <a:rPr lang="en-US" sz="1400" dirty="0">
                <a:solidFill>
                  <a:srgbClr val="F9EEE7"/>
                </a:solidFill>
                <a:latin typeface="Quattrocento" pitchFamily="34" charset="0"/>
                <a:ea typeface="Quattrocento" pitchFamily="34" charset="-122"/>
                <a:cs typeface="Quattrocento" pitchFamily="34" charset="-120"/>
              </a:rPr>
              <a:t>Flori viu colorate în roșu, portocaliu și galben. Înflorește din mai până la primul îngheț. Extrem de atractivă pentru albine și fluturi, rezistentă la secetă.</a:t>
            </a:r>
            <a:endParaRPr lang="en-US" sz="1400" dirty="0"/>
          </a:p>
        </p:txBody>
      </p:sp>
      <p:sp>
        <p:nvSpPr>
          <p:cNvPr id="11" name="Text 7"/>
          <p:cNvSpPr/>
          <p:nvPr/>
        </p:nvSpPr>
        <p:spPr>
          <a:xfrm>
            <a:off x="4075033" y="6303645"/>
            <a:ext cx="3139559" cy="1102519"/>
          </a:xfrm>
          <a:prstGeom prst="rect">
            <a:avLst/>
          </a:prstGeom>
          <a:noFill/>
          <a:ln/>
        </p:spPr>
        <p:txBody>
          <a:bodyPr wrap="square" lIns="0" tIns="0" rIns="0" bIns="0" rtlCol="0" anchor="t"/>
          <a:lstStyle/>
          <a:p>
            <a:pPr algn="l" indent="0" marL="0">
              <a:lnSpc>
                <a:spcPts val="2150"/>
              </a:lnSpc>
              <a:buNone/>
            </a:pPr>
            <a:r>
              <a:rPr lang="en-US" sz="1400" b="1" dirty="0">
                <a:solidFill>
                  <a:srgbClr val="F9EEE7"/>
                </a:solidFill>
                <a:latin typeface="Quattrocento" pitchFamily="34" charset="0"/>
                <a:ea typeface="Quattrocento" pitchFamily="34" charset="-122"/>
                <a:cs typeface="Quattrocento" pitchFamily="34" charset="-120"/>
              </a:rPr>
              <a:t>Îngrijire:</a:t>
            </a:r>
            <a:pPr algn="l" indent="0" marL="0">
              <a:lnSpc>
                <a:spcPts val="2150"/>
              </a:lnSpc>
              <a:buNone/>
            </a:pPr>
            <a:r>
              <a:rPr lang="en-US" sz="1400" dirty="0">
                <a:solidFill>
                  <a:srgbClr val="F9EEE7"/>
                </a:solidFill>
                <a:latin typeface="Quattrocento" pitchFamily="34" charset="0"/>
                <a:ea typeface="Quattrocento" pitchFamily="34" charset="-122"/>
                <a:cs typeface="Quattrocento" pitchFamily="34" charset="-120"/>
              </a:rPr>
              <a:t> Soare plin, sol sărac și bine drenat. Toleră bine seceta. Îndepărtați florile uscate pentru înflorire prelungită.</a:t>
            </a:r>
            <a:endParaRPr lang="en-US" sz="1400" dirty="0"/>
          </a:p>
        </p:txBody>
      </p:sp>
      <p:pic>
        <p:nvPicPr>
          <p:cNvPr id="12" name="Image 2" descr="preencoded.png">    </p:cNvPr>
          <p:cNvPicPr>
            <a:picLocks noChangeAspect="1"/>
          </p:cNvPicPr>
          <p:nvPr/>
        </p:nvPicPr>
        <p:blipFill>
          <a:blip r:embed="rId3"/>
          <a:stretch>
            <a:fillRect/>
          </a:stretch>
        </p:blipFill>
        <p:spPr>
          <a:xfrm>
            <a:off x="7415689" y="2440424"/>
            <a:ext cx="1820942" cy="1820942"/>
          </a:xfrm>
          <a:prstGeom prst="rect">
            <a:avLst/>
          </a:prstGeom>
        </p:spPr>
      </p:pic>
      <p:sp>
        <p:nvSpPr>
          <p:cNvPr id="13" name="Text 8"/>
          <p:cNvSpPr/>
          <p:nvPr/>
        </p:nvSpPr>
        <p:spPr>
          <a:xfrm>
            <a:off x="7415689" y="4462463"/>
            <a:ext cx="2160151" cy="269915"/>
          </a:xfrm>
          <a:prstGeom prst="rect">
            <a:avLst/>
          </a:prstGeom>
          <a:noFill/>
          <a:ln/>
        </p:spPr>
        <p:txBody>
          <a:bodyPr wrap="none" lIns="0" tIns="0" rIns="0" bIns="0" rtlCol="0" anchor="t"/>
          <a:lstStyle/>
          <a:p>
            <a:pPr algn="l" indent="0" marL="0">
              <a:lnSpc>
                <a:spcPts val="2100"/>
              </a:lnSpc>
              <a:buNone/>
            </a:pPr>
            <a:r>
              <a:rPr lang="en-US" sz="1700" dirty="0">
                <a:solidFill>
                  <a:srgbClr val="F9EEE7"/>
                </a:solidFill>
                <a:latin typeface="Quattrocento" pitchFamily="34" charset="0"/>
                <a:ea typeface="Quattrocento" pitchFamily="34" charset="-122"/>
                <a:cs typeface="Quattrocento" pitchFamily="34" charset="-120"/>
              </a:rPr>
              <a:t>Irisul (Iris)</a:t>
            </a:r>
            <a:endParaRPr lang="en-US" sz="1700" dirty="0"/>
          </a:p>
        </p:txBody>
      </p:sp>
      <p:sp>
        <p:nvSpPr>
          <p:cNvPr id="14" name="Text 9"/>
          <p:cNvSpPr/>
          <p:nvPr/>
        </p:nvSpPr>
        <p:spPr>
          <a:xfrm>
            <a:off x="7415689" y="4828937"/>
            <a:ext cx="3139559" cy="1102519"/>
          </a:xfrm>
          <a:prstGeom prst="rect">
            <a:avLst/>
          </a:prstGeom>
          <a:noFill/>
          <a:ln/>
        </p:spPr>
        <p:txBody>
          <a:bodyPr wrap="square" lIns="0" tIns="0" rIns="0" bIns="0" rtlCol="0" anchor="t"/>
          <a:lstStyle/>
          <a:p>
            <a:pPr algn="l" indent="0" marL="0">
              <a:lnSpc>
                <a:spcPts val="2150"/>
              </a:lnSpc>
              <a:buNone/>
            </a:pPr>
            <a:r>
              <a:rPr lang="en-US" sz="1400" dirty="0">
                <a:solidFill>
                  <a:srgbClr val="F9EEE7"/>
                </a:solidFill>
                <a:latin typeface="Quattrocento" pitchFamily="34" charset="0"/>
                <a:ea typeface="Quattrocento" pitchFamily="34" charset="-122"/>
                <a:cs typeface="Quattrocento" pitchFamily="34" charset="-120"/>
              </a:rPr>
              <a:t>Flori elegante în albastru, violet, galben și alb. Înflorește primăvara sau vara. Rizomii ajută la stabilizarea solului. Necesită îngrijire minimă.</a:t>
            </a:r>
            <a:endParaRPr lang="en-US" sz="1400" dirty="0"/>
          </a:p>
        </p:txBody>
      </p:sp>
      <p:sp>
        <p:nvSpPr>
          <p:cNvPr id="15" name="Text 10"/>
          <p:cNvSpPr/>
          <p:nvPr/>
        </p:nvSpPr>
        <p:spPr>
          <a:xfrm>
            <a:off x="7415689" y="6028015"/>
            <a:ext cx="3139559" cy="826889"/>
          </a:xfrm>
          <a:prstGeom prst="rect">
            <a:avLst/>
          </a:prstGeom>
          <a:noFill/>
          <a:ln/>
        </p:spPr>
        <p:txBody>
          <a:bodyPr wrap="square" lIns="0" tIns="0" rIns="0" bIns="0" rtlCol="0" anchor="t"/>
          <a:lstStyle/>
          <a:p>
            <a:pPr algn="l" indent="0" marL="0">
              <a:lnSpc>
                <a:spcPts val="2150"/>
              </a:lnSpc>
              <a:buNone/>
            </a:pPr>
            <a:r>
              <a:rPr lang="en-US" sz="1400" b="1" dirty="0">
                <a:solidFill>
                  <a:srgbClr val="F9EEE7"/>
                </a:solidFill>
                <a:latin typeface="Quattrocento" pitchFamily="34" charset="0"/>
                <a:ea typeface="Quattrocento" pitchFamily="34" charset="-122"/>
                <a:cs typeface="Quattrocento" pitchFamily="34" charset="-120"/>
              </a:rPr>
              <a:t>Îngrijire:</a:t>
            </a:r>
            <a:pPr algn="l" indent="0" marL="0">
              <a:lnSpc>
                <a:spcPts val="2150"/>
              </a:lnSpc>
              <a:buNone/>
            </a:pPr>
            <a:r>
              <a:rPr lang="en-US" sz="1400" dirty="0">
                <a:solidFill>
                  <a:srgbClr val="F9EEE7"/>
                </a:solidFill>
                <a:latin typeface="Quattrocento" pitchFamily="34" charset="0"/>
                <a:ea typeface="Quattrocento" pitchFamily="34" charset="-122"/>
                <a:cs typeface="Quattrocento" pitchFamily="34" charset="-120"/>
              </a:rPr>
              <a:t> Soare sau semiumbră, sol bine drenat. Rizomii trebuie să rămână la suprafața solului.</a:t>
            </a:r>
            <a:endParaRPr lang="en-US" sz="1400" dirty="0"/>
          </a:p>
        </p:txBody>
      </p:sp>
      <p:pic>
        <p:nvPicPr>
          <p:cNvPr id="16" name="Image 3" descr="preencoded.png">    </p:cNvPr>
          <p:cNvPicPr>
            <a:picLocks noChangeAspect="1"/>
          </p:cNvPicPr>
          <p:nvPr/>
        </p:nvPicPr>
        <p:blipFill>
          <a:blip r:embed="rId4"/>
          <a:stretch>
            <a:fillRect/>
          </a:stretch>
        </p:blipFill>
        <p:spPr>
          <a:xfrm>
            <a:off x="10756344" y="2440424"/>
            <a:ext cx="1820942" cy="1820942"/>
          </a:xfrm>
          <a:prstGeom prst="rect">
            <a:avLst/>
          </a:prstGeom>
        </p:spPr>
      </p:pic>
      <p:sp>
        <p:nvSpPr>
          <p:cNvPr id="17" name="Text 11"/>
          <p:cNvSpPr/>
          <p:nvPr/>
        </p:nvSpPr>
        <p:spPr>
          <a:xfrm>
            <a:off x="10756344" y="4462463"/>
            <a:ext cx="2259925" cy="269915"/>
          </a:xfrm>
          <a:prstGeom prst="rect">
            <a:avLst/>
          </a:prstGeom>
          <a:noFill/>
          <a:ln/>
        </p:spPr>
        <p:txBody>
          <a:bodyPr wrap="none" lIns="0" tIns="0" rIns="0" bIns="0" rtlCol="0" anchor="t"/>
          <a:lstStyle/>
          <a:p>
            <a:pPr algn="l" indent="0" marL="0">
              <a:lnSpc>
                <a:spcPts val="2100"/>
              </a:lnSpc>
              <a:buNone/>
            </a:pPr>
            <a:r>
              <a:rPr lang="en-US" sz="1700" dirty="0">
                <a:solidFill>
                  <a:srgbClr val="F9EEE7"/>
                </a:solidFill>
                <a:latin typeface="Quattrocento" pitchFamily="34" charset="0"/>
                <a:ea typeface="Quattrocento" pitchFamily="34" charset="-122"/>
                <a:cs typeface="Quattrocento" pitchFamily="34" charset="-120"/>
              </a:rPr>
              <a:t>Echinacea (Echinaceea)</a:t>
            </a:r>
            <a:endParaRPr lang="en-US" sz="1700" dirty="0"/>
          </a:p>
        </p:txBody>
      </p:sp>
      <p:sp>
        <p:nvSpPr>
          <p:cNvPr id="18" name="Text 12"/>
          <p:cNvSpPr/>
          <p:nvPr/>
        </p:nvSpPr>
        <p:spPr>
          <a:xfrm>
            <a:off x="10756344" y="4828937"/>
            <a:ext cx="3139678" cy="1378148"/>
          </a:xfrm>
          <a:prstGeom prst="rect">
            <a:avLst/>
          </a:prstGeom>
          <a:noFill/>
          <a:ln/>
        </p:spPr>
        <p:txBody>
          <a:bodyPr wrap="square" lIns="0" tIns="0" rIns="0" bIns="0" rtlCol="0" anchor="t"/>
          <a:lstStyle/>
          <a:p>
            <a:pPr algn="l" indent="0" marL="0">
              <a:lnSpc>
                <a:spcPts val="2150"/>
              </a:lnSpc>
              <a:buNone/>
            </a:pPr>
            <a:r>
              <a:rPr lang="en-US" sz="1400" dirty="0">
                <a:solidFill>
                  <a:srgbClr val="F9EEE7"/>
                </a:solidFill>
                <a:latin typeface="Quattrocento" pitchFamily="34" charset="0"/>
                <a:ea typeface="Quattrocento" pitchFamily="34" charset="-122"/>
                <a:cs typeface="Quattrocento" pitchFamily="34" charset="-120"/>
              </a:rPr>
              <a:t>Flori asemănătoare margaretelor cu centrul proeminent, în roz, mov, portocaliu. Una din cele mai bune plante pentru fluturi și albine. Semințele hrănesc păsările iarna.</a:t>
            </a:r>
            <a:endParaRPr lang="en-US" sz="1400" dirty="0"/>
          </a:p>
        </p:txBody>
      </p:sp>
      <p:sp>
        <p:nvSpPr>
          <p:cNvPr id="19" name="Text 13"/>
          <p:cNvSpPr/>
          <p:nvPr/>
        </p:nvSpPr>
        <p:spPr>
          <a:xfrm>
            <a:off x="10756344" y="6303645"/>
            <a:ext cx="3139678" cy="826889"/>
          </a:xfrm>
          <a:prstGeom prst="rect">
            <a:avLst/>
          </a:prstGeom>
          <a:noFill/>
          <a:ln/>
        </p:spPr>
        <p:txBody>
          <a:bodyPr wrap="square" lIns="0" tIns="0" rIns="0" bIns="0" rtlCol="0" anchor="t"/>
          <a:lstStyle/>
          <a:p>
            <a:pPr algn="l" indent="0" marL="0">
              <a:lnSpc>
                <a:spcPts val="2150"/>
              </a:lnSpc>
              <a:buNone/>
            </a:pPr>
            <a:r>
              <a:rPr lang="en-US" sz="1400" b="1" dirty="0">
                <a:solidFill>
                  <a:srgbClr val="F9EEE7"/>
                </a:solidFill>
                <a:latin typeface="Quattrocento" pitchFamily="34" charset="0"/>
                <a:ea typeface="Quattrocento" pitchFamily="34" charset="-122"/>
                <a:cs typeface="Quattrocento" pitchFamily="34" charset="-120"/>
              </a:rPr>
              <a:t>Îngrijire:</a:t>
            </a:r>
            <a:pPr algn="l" indent="0" marL="0">
              <a:lnSpc>
                <a:spcPts val="2150"/>
              </a:lnSpc>
              <a:buNone/>
            </a:pPr>
            <a:r>
              <a:rPr lang="en-US" sz="1400" dirty="0">
                <a:solidFill>
                  <a:srgbClr val="F9EEE7"/>
                </a:solidFill>
                <a:latin typeface="Quattrocento" pitchFamily="34" charset="0"/>
                <a:ea typeface="Quattrocento" pitchFamily="34" charset="-122"/>
                <a:cs typeface="Quattrocento" pitchFamily="34" charset="-120"/>
              </a:rPr>
              <a:t> Soare plin, sol bine drenat, rezistentă la secetă. Lăsați inflorescențele uscate peste iarnă.</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62833" y="932617"/>
            <a:ext cx="13029248" cy="583763"/>
          </a:xfrm>
          <a:prstGeom prst="rect">
            <a:avLst/>
          </a:prstGeom>
          <a:noFill/>
          <a:ln/>
        </p:spPr>
        <p:txBody>
          <a:bodyPr wrap="none" lIns="0" tIns="0" rIns="0" bIns="0" rtlCol="0" anchor="t"/>
          <a:lstStyle/>
          <a:p>
            <a:pPr algn="l" indent="0" marL="0">
              <a:lnSpc>
                <a:spcPts val="4400"/>
              </a:lnSpc>
              <a:buNone/>
            </a:pPr>
            <a:r>
              <a:rPr lang="en-US" sz="3500" dirty="0">
                <a:solidFill>
                  <a:srgbClr val="000000"/>
                </a:solidFill>
                <a:latin typeface="Quattrocento" pitchFamily="34" charset="0"/>
                <a:ea typeface="Quattrocento" pitchFamily="34" charset="-122"/>
                <a:cs typeface="Quattrocento" pitchFamily="34" charset="-120"/>
              </a:rPr>
              <a:t>🌻</a:t>
            </a:r>
            <a:pPr algn="l" indent="0" marL="0">
              <a:lnSpc>
                <a:spcPts val="4400"/>
              </a:lnSpc>
              <a:buNone/>
            </a:pPr>
            <a:r>
              <a:rPr lang="en-US" sz="3500" dirty="0">
                <a:solidFill>
                  <a:srgbClr val="FFD9BE"/>
                </a:solidFill>
                <a:latin typeface="Quattrocento" pitchFamily="34" charset="0"/>
                <a:ea typeface="Quattrocento" pitchFamily="34" charset="-122"/>
                <a:cs typeface="Quattrocento" pitchFamily="34" charset="-120"/>
              </a:rPr>
              <a:t> Plante Anuale cu Flori — Culoare din Primăvară până Toamna</a:t>
            </a:r>
            <a:endParaRPr lang="en-US" sz="3500" dirty="0"/>
          </a:p>
        </p:txBody>
      </p:sp>
      <p:sp>
        <p:nvSpPr>
          <p:cNvPr id="3" name="Text 1"/>
          <p:cNvSpPr/>
          <p:nvPr/>
        </p:nvSpPr>
        <p:spPr>
          <a:xfrm>
            <a:off x="762833" y="1863685"/>
            <a:ext cx="13104733" cy="582930"/>
          </a:xfrm>
          <a:prstGeom prst="rect">
            <a:avLst/>
          </a:prstGeom>
          <a:noFill/>
          <a:ln/>
        </p:spPr>
        <p:txBody>
          <a:bodyPr wrap="square" lIns="0" tIns="0" rIns="0" bIns="0" rtlCol="0" anchor="t"/>
          <a:lstStyle/>
          <a:p>
            <a:pPr algn="l" indent="0" marL="0">
              <a:lnSpc>
                <a:spcPts val="2250"/>
              </a:lnSpc>
              <a:buNone/>
            </a:pPr>
            <a:r>
              <a:rPr lang="en-US" sz="1500" dirty="0">
                <a:solidFill>
                  <a:srgbClr val="F9EEE7"/>
                </a:solidFill>
                <a:latin typeface="Quattrocento" pitchFamily="34" charset="0"/>
                <a:ea typeface="Quattrocento" pitchFamily="34" charset="-122"/>
                <a:cs typeface="Quattrocento" pitchFamily="34" charset="-120"/>
              </a:rPr>
              <a:t>Plantele anuale completează perfectibil paleta de culori a grădinii, umplând golurile dintre perene și aducând înflorire continuă din primăvară până la primele îngheturi. În plus, multe dintre ele sunt excelente surse de hrană pentru polenizatori.</a:t>
            </a:r>
            <a:endParaRPr lang="en-US" sz="1500" dirty="0"/>
          </a:p>
        </p:txBody>
      </p:sp>
      <p:sp>
        <p:nvSpPr>
          <p:cNvPr id="4" name="Shape 2"/>
          <p:cNvSpPr/>
          <p:nvPr/>
        </p:nvSpPr>
        <p:spPr>
          <a:xfrm>
            <a:off x="762833" y="2641997"/>
            <a:ext cx="13104733" cy="4654868"/>
          </a:xfrm>
          <a:prstGeom prst="roundRect">
            <a:avLst>
              <a:gd name="adj" fmla="val 615"/>
            </a:avLst>
          </a:prstGeom>
          <a:solidFill>
            <a:srgbClr val="315251"/>
          </a:solidFill>
          <a:ln/>
        </p:spPr>
      </p:sp>
      <p:sp>
        <p:nvSpPr>
          <p:cNvPr id="5" name="Shape 3"/>
          <p:cNvSpPr/>
          <p:nvPr/>
        </p:nvSpPr>
        <p:spPr>
          <a:xfrm>
            <a:off x="762833" y="2641997"/>
            <a:ext cx="6552367" cy="2327434"/>
          </a:xfrm>
          <a:prstGeom prst="roundRect">
            <a:avLst>
              <a:gd name="adj" fmla="val 1229"/>
            </a:avLst>
          </a:prstGeom>
          <a:solidFill>
            <a:srgbClr val="315251"/>
          </a:solidFill>
          <a:ln/>
        </p:spPr>
      </p:sp>
      <p:sp>
        <p:nvSpPr>
          <p:cNvPr id="6" name="Text 4"/>
          <p:cNvSpPr/>
          <p:nvPr/>
        </p:nvSpPr>
        <p:spPr>
          <a:xfrm>
            <a:off x="953453" y="2832616"/>
            <a:ext cx="3659386" cy="280511"/>
          </a:xfrm>
          <a:prstGeom prst="rect">
            <a:avLst/>
          </a:prstGeom>
          <a:noFill/>
          <a:ln/>
        </p:spPr>
        <p:txBody>
          <a:bodyPr wrap="none" lIns="0" tIns="0" rIns="0" bIns="0" rtlCol="0" anchor="t"/>
          <a:lstStyle/>
          <a:p>
            <a:pPr algn="l" indent="0" marL="0">
              <a:lnSpc>
                <a:spcPts val="2200"/>
              </a:lnSpc>
              <a:buNone/>
            </a:pPr>
            <a:r>
              <a:rPr lang="en-US" sz="1750" dirty="0">
                <a:solidFill>
                  <a:srgbClr val="F9EEE7"/>
                </a:solidFill>
                <a:latin typeface="Quattrocento" pitchFamily="34" charset="0"/>
                <a:ea typeface="Quattrocento" pitchFamily="34" charset="-122"/>
                <a:cs typeface="Quattrocento" pitchFamily="34" charset="-120"/>
              </a:rPr>
              <a:t>Osteospermum (Margareta africană)</a:t>
            </a:r>
            <a:endParaRPr lang="en-US" sz="1750" dirty="0"/>
          </a:p>
        </p:txBody>
      </p:sp>
      <p:sp>
        <p:nvSpPr>
          <p:cNvPr id="7" name="Text 5"/>
          <p:cNvSpPr/>
          <p:nvPr/>
        </p:nvSpPr>
        <p:spPr>
          <a:xfrm>
            <a:off x="953453" y="3217307"/>
            <a:ext cx="6171128" cy="874395"/>
          </a:xfrm>
          <a:prstGeom prst="rect">
            <a:avLst/>
          </a:prstGeom>
          <a:noFill/>
          <a:ln/>
        </p:spPr>
        <p:txBody>
          <a:bodyPr wrap="square" lIns="0" tIns="0" rIns="0" bIns="0" rtlCol="0" anchor="t"/>
          <a:lstStyle/>
          <a:p>
            <a:pPr algn="l" indent="0" marL="0">
              <a:lnSpc>
                <a:spcPts val="2250"/>
              </a:lnSpc>
              <a:buNone/>
            </a:pPr>
            <a:r>
              <a:rPr lang="en-US" sz="1500" dirty="0">
                <a:solidFill>
                  <a:srgbClr val="F9EEE7"/>
                </a:solidFill>
                <a:latin typeface="Quattrocento" pitchFamily="34" charset="0"/>
                <a:ea typeface="Quattrocento" pitchFamily="34" charset="-122"/>
                <a:cs typeface="Quattrocento" pitchFamily="34" charset="-120"/>
              </a:rPr>
              <a:t>Tufă compactă (25–40 cm) cu flori asemănătoare margaretei în alb, roz, galben, portocaliu și violet. Înflorește din aprilie până toamna. Sursă importantă de nectar pentru fluturi și albine.</a:t>
            </a:r>
            <a:endParaRPr lang="en-US" sz="1500" dirty="0"/>
          </a:p>
        </p:txBody>
      </p:sp>
      <p:sp>
        <p:nvSpPr>
          <p:cNvPr id="8" name="Text 6"/>
          <p:cNvSpPr/>
          <p:nvPr/>
        </p:nvSpPr>
        <p:spPr>
          <a:xfrm>
            <a:off x="953453" y="4195882"/>
            <a:ext cx="6171128" cy="582930"/>
          </a:xfrm>
          <a:prstGeom prst="rect">
            <a:avLst/>
          </a:prstGeom>
          <a:noFill/>
          <a:ln/>
        </p:spPr>
        <p:txBody>
          <a:bodyPr wrap="square" lIns="0" tIns="0" rIns="0" bIns="0" rtlCol="0" anchor="t"/>
          <a:lstStyle/>
          <a:p>
            <a:pPr algn="l" indent="0" marL="0">
              <a:lnSpc>
                <a:spcPts val="2250"/>
              </a:lnSpc>
              <a:buNone/>
            </a:pPr>
            <a:r>
              <a:rPr lang="en-US" sz="1500" b="1" dirty="0">
                <a:solidFill>
                  <a:srgbClr val="F9EEE7"/>
                </a:solidFill>
                <a:latin typeface="Quattrocento" pitchFamily="34" charset="0"/>
                <a:ea typeface="Quattrocento" pitchFamily="34" charset="-122"/>
                <a:cs typeface="Quattrocento" pitchFamily="34" charset="-120"/>
              </a:rPr>
              <a:t>Îngrijire:</a:t>
            </a:r>
            <a:pPr algn="l" indent="0" marL="0">
              <a:lnSpc>
                <a:spcPts val="2250"/>
              </a:lnSpc>
              <a:buNone/>
            </a:pPr>
            <a:r>
              <a:rPr lang="en-US" sz="1500" dirty="0">
                <a:solidFill>
                  <a:srgbClr val="F9EEE7"/>
                </a:solidFill>
                <a:latin typeface="Quattrocento" pitchFamily="34" charset="0"/>
                <a:ea typeface="Quattrocento" pitchFamily="34" charset="-122"/>
                <a:cs typeface="Quattrocento" pitchFamily="34" charset="-120"/>
              </a:rPr>
              <a:t> Soare plin (min. 5–6 ore), udare moderată, sol bine drenat. Îndepărtați florile ofilite regulat.</a:t>
            </a:r>
            <a:endParaRPr lang="en-US" sz="1500" dirty="0"/>
          </a:p>
        </p:txBody>
      </p:sp>
      <p:sp>
        <p:nvSpPr>
          <p:cNvPr id="9" name="Shape 7"/>
          <p:cNvSpPr/>
          <p:nvPr/>
        </p:nvSpPr>
        <p:spPr>
          <a:xfrm>
            <a:off x="7315200" y="2641997"/>
            <a:ext cx="6552367" cy="2327434"/>
          </a:xfrm>
          <a:prstGeom prst="rect">
            <a:avLst/>
          </a:prstGeom>
          <a:solidFill>
            <a:srgbClr val="315251"/>
          </a:solidFill>
          <a:ln/>
        </p:spPr>
      </p:sp>
      <p:sp>
        <p:nvSpPr>
          <p:cNvPr id="10" name="Shape 8"/>
          <p:cNvSpPr/>
          <p:nvPr/>
        </p:nvSpPr>
        <p:spPr>
          <a:xfrm>
            <a:off x="7315200" y="2641997"/>
            <a:ext cx="22860" cy="2327434"/>
          </a:xfrm>
          <a:prstGeom prst="roundRect">
            <a:avLst>
              <a:gd name="adj" fmla="val 125156"/>
            </a:avLst>
          </a:prstGeom>
          <a:solidFill>
            <a:srgbClr val="4A6B6A"/>
          </a:solidFill>
          <a:ln/>
        </p:spPr>
      </p:sp>
      <p:sp>
        <p:nvSpPr>
          <p:cNvPr id="11" name="Text 9"/>
          <p:cNvSpPr/>
          <p:nvPr/>
        </p:nvSpPr>
        <p:spPr>
          <a:xfrm>
            <a:off x="7505819" y="2832616"/>
            <a:ext cx="3514368" cy="280511"/>
          </a:xfrm>
          <a:prstGeom prst="rect">
            <a:avLst/>
          </a:prstGeom>
          <a:noFill/>
          <a:ln/>
        </p:spPr>
        <p:txBody>
          <a:bodyPr wrap="none" lIns="0" tIns="0" rIns="0" bIns="0" rtlCol="0" anchor="t"/>
          <a:lstStyle/>
          <a:p>
            <a:pPr algn="l" indent="0" marL="0">
              <a:lnSpc>
                <a:spcPts val="2200"/>
              </a:lnSpc>
              <a:buNone/>
            </a:pPr>
            <a:r>
              <a:rPr lang="en-US" sz="1750" dirty="0">
                <a:solidFill>
                  <a:srgbClr val="F9EEE7"/>
                </a:solidFill>
                <a:latin typeface="Quattrocento" pitchFamily="34" charset="0"/>
                <a:ea typeface="Quattrocento" pitchFamily="34" charset="-122"/>
                <a:cs typeface="Quattrocento" pitchFamily="34" charset="-120"/>
              </a:rPr>
              <a:t>Impatiens walleriana (Sporul casei)</a:t>
            </a:r>
            <a:endParaRPr lang="en-US" sz="1750" dirty="0"/>
          </a:p>
        </p:txBody>
      </p:sp>
      <p:sp>
        <p:nvSpPr>
          <p:cNvPr id="12" name="Text 10"/>
          <p:cNvSpPr/>
          <p:nvPr/>
        </p:nvSpPr>
        <p:spPr>
          <a:xfrm>
            <a:off x="7505819" y="3217307"/>
            <a:ext cx="6171128" cy="874395"/>
          </a:xfrm>
          <a:prstGeom prst="rect">
            <a:avLst/>
          </a:prstGeom>
          <a:noFill/>
          <a:ln/>
        </p:spPr>
        <p:txBody>
          <a:bodyPr wrap="square" lIns="0" tIns="0" rIns="0" bIns="0" rtlCol="0" anchor="t"/>
          <a:lstStyle/>
          <a:p>
            <a:pPr algn="l" indent="0" marL="0">
              <a:lnSpc>
                <a:spcPts val="2250"/>
              </a:lnSpc>
              <a:buNone/>
            </a:pPr>
            <a:r>
              <a:rPr lang="en-US" sz="1500" dirty="0">
                <a:solidFill>
                  <a:srgbClr val="F9EEE7"/>
                </a:solidFill>
                <a:latin typeface="Quattrocento" pitchFamily="34" charset="0"/>
                <a:ea typeface="Quattrocento" pitchFamily="34" charset="-122"/>
                <a:cs typeface="Quattrocento" pitchFamily="34" charset="-120"/>
              </a:rPr>
              <a:t>Flori delicate în culori vibrante (roz, roșu, alb, portocaliu). Crește excelent la umbră, acolo unde alte plante nu înfloresc. Atrage polenizatorii în zone umbroase.</a:t>
            </a:r>
            <a:endParaRPr lang="en-US" sz="1500" dirty="0"/>
          </a:p>
        </p:txBody>
      </p:sp>
      <p:sp>
        <p:nvSpPr>
          <p:cNvPr id="13" name="Text 11"/>
          <p:cNvSpPr/>
          <p:nvPr/>
        </p:nvSpPr>
        <p:spPr>
          <a:xfrm>
            <a:off x="7505819" y="4195882"/>
            <a:ext cx="6171128" cy="582930"/>
          </a:xfrm>
          <a:prstGeom prst="rect">
            <a:avLst/>
          </a:prstGeom>
          <a:noFill/>
          <a:ln/>
        </p:spPr>
        <p:txBody>
          <a:bodyPr wrap="square" lIns="0" tIns="0" rIns="0" bIns="0" rtlCol="0" anchor="t"/>
          <a:lstStyle/>
          <a:p>
            <a:pPr algn="l" indent="0" marL="0">
              <a:lnSpc>
                <a:spcPts val="2250"/>
              </a:lnSpc>
              <a:buNone/>
            </a:pPr>
            <a:r>
              <a:rPr lang="en-US" sz="1500" b="1" dirty="0">
                <a:solidFill>
                  <a:srgbClr val="F9EEE7"/>
                </a:solidFill>
                <a:latin typeface="Quattrocento" pitchFamily="34" charset="0"/>
                <a:ea typeface="Quattrocento" pitchFamily="34" charset="-122"/>
                <a:cs typeface="Quattrocento" pitchFamily="34" charset="-120"/>
              </a:rPr>
              <a:t>Îngrijire:</a:t>
            </a:r>
            <a:pPr algn="l" indent="0" marL="0">
              <a:lnSpc>
                <a:spcPts val="2250"/>
              </a:lnSpc>
              <a:buNone/>
            </a:pPr>
            <a:r>
              <a:rPr lang="en-US" sz="1500" dirty="0">
                <a:solidFill>
                  <a:srgbClr val="F9EEE7"/>
                </a:solidFill>
                <a:latin typeface="Quattrocento" pitchFamily="34" charset="0"/>
                <a:ea typeface="Quattrocento" pitchFamily="34" charset="-122"/>
                <a:cs typeface="Quattrocento" pitchFamily="34" charset="-120"/>
              </a:rPr>
              <a:t> Umbră sau semiumbră, sol bogat și umed. Udare regulată în perioadele caniculare. Fertilizare la 2 săptămâni.</a:t>
            </a:r>
            <a:endParaRPr lang="en-US" sz="1500" dirty="0"/>
          </a:p>
        </p:txBody>
      </p:sp>
      <p:sp>
        <p:nvSpPr>
          <p:cNvPr id="14" name="Shape 12"/>
          <p:cNvSpPr/>
          <p:nvPr/>
        </p:nvSpPr>
        <p:spPr>
          <a:xfrm>
            <a:off x="762833" y="4969431"/>
            <a:ext cx="6552367" cy="2327434"/>
          </a:xfrm>
          <a:prstGeom prst="rect">
            <a:avLst/>
          </a:prstGeom>
          <a:solidFill>
            <a:srgbClr val="315251"/>
          </a:solidFill>
          <a:ln/>
        </p:spPr>
      </p:sp>
      <p:sp>
        <p:nvSpPr>
          <p:cNvPr id="15" name="Shape 13"/>
          <p:cNvSpPr/>
          <p:nvPr/>
        </p:nvSpPr>
        <p:spPr>
          <a:xfrm>
            <a:off x="762833" y="4969431"/>
            <a:ext cx="6552367" cy="22860"/>
          </a:xfrm>
          <a:prstGeom prst="roundRect">
            <a:avLst>
              <a:gd name="adj" fmla="val 125156"/>
            </a:avLst>
          </a:prstGeom>
          <a:solidFill>
            <a:srgbClr val="4A6B6A"/>
          </a:solidFill>
          <a:ln/>
        </p:spPr>
      </p:sp>
      <p:sp>
        <p:nvSpPr>
          <p:cNvPr id="16" name="Text 14"/>
          <p:cNvSpPr/>
          <p:nvPr/>
        </p:nvSpPr>
        <p:spPr>
          <a:xfrm>
            <a:off x="953453" y="5160050"/>
            <a:ext cx="3428167" cy="280511"/>
          </a:xfrm>
          <a:prstGeom prst="rect">
            <a:avLst/>
          </a:prstGeom>
          <a:noFill/>
          <a:ln/>
        </p:spPr>
        <p:txBody>
          <a:bodyPr wrap="none" lIns="0" tIns="0" rIns="0" bIns="0" rtlCol="0" anchor="t"/>
          <a:lstStyle/>
          <a:p>
            <a:pPr algn="l" indent="0" marL="0">
              <a:lnSpc>
                <a:spcPts val="2200"/>
              </a:lnSpc>
              <a:buNone/>
            </a:pPr>
            <a:r>
              <a:rPr lang="en-US" sz="1750" dirty="0">
                <a:solidFill>
                  <a:srgbClr val="F9EEE7"/>
                </a:solidFill>
                <a:latin typeface="Quattrocento" pitchFamily="34" charset="0"/>
                <a:ea typeface="Quattrocento" pitchFamily="34" charset="-122"/>
                <a:cs typeface="Quattrocento" pitchFamily="34" charset="-120"/>
              </a:rPr>
              <a:t>Gălbenelele (Calendula officinalis)</a:t>
            </a:r>
            <a:endParaRPr lang="en-US" sz="1750" dirty="0"/>
          </a:p>
        </p:txBody>
      </p:sp>
      <p:sp>
        <p:nvSpPr>
          <p:cNvPr id="17" name="Text 15"/>
          <p:cNvSpPr/>
          <p:nvPr/>
        </p:nvSpPr>
        <p:spPr>
          <a:xfrm>
            <a:off x="953453" y="5544741"/>
            <a:ext cx="6171128" cy="874395"/>
          </a:xfrm>
          <a:prstGeom prst="rect">
            <a:avLst/>
          </a:prstGeom>
          <a:noFill/>
          <a:ln/>
        </p:spPr>
        <p:txBody>
          <a:bodyPr wrap="square" lIns="0" tIns="0" rIns="0" bIns="0" rtlCol="0" anchor="t"/>
          <a:lstStyle/>
          <a:p>
            <a:pPr algn="l" indent="0" marL="0">
              <a:lnSpc>
                <a:spcPts val="2250"/>
              </a:lnSpc>
              <a:buNone/>
            </a:pPr>
            <a:r>
              <a:rPr lang="en-US" sz="1500" dirty="0">
                <a:solidFill>
                  <a:srgbClr val="F9EEE7"/>
                </a:solidFill>
                <a:latin typeface="Quattrocento" pitchFamily="34" charset="0"/>
                <a:ea typeface="Quattrocento" pitchFamily="34" charset="-122"/>
                <a:cs typeface="Quattrocento" pitchFamily="34" charset="-120"/>
              </a:rPr>
              <a:t>Flori portocalii sau galbene cu proprietăți medicinale. Atrage insectele prădătoare (buburuze) care combat dăunătorii. Se poate resemăna singură. Florile sunt comestibile.</a:t>
            </a:r>
            <a:endParaRPr lang="en-US" sz="1500" dirty="0"/>
          </a:p>
        </p:txBody>
      </p:sp>
      <p:sp>
        <p:nvSpPr>
          <p:cNvPr id="18" name="Text 16"/>
          <p:cNvSpPr/>
          <p:nvPr/>
        </p:nvSpPr>
        <p:spPr>
          <a:xfrm>
            <a:off x="953453" y="6523315"/>
            <a:ext cx="6171128" cy="582930"/>
          </a:xfrm>
          <a:prstGeom prst="rect">
            <a:avLst/>
          </a:prstGeom>
          <a:noFill/>
          <a:ln/>
        </p:spPr>
        <p:txBody>
          <a:bodyPr wrap="square" lIns="0" tIns="0" rIns="0" bIns="0" rtlCol="0" anchor="t"/>
          <a:lstStyle/>
          <a:p>
            <a:pPr algn="l" indent="0" marL="0">
              <a:lnSpc>
                <a:spcPts val="2250"/>
              </a:lnSpc>
              <a:buNone/>
            </a:pPr>
            <a:r>
              <a:rPr lang="en-US" sz="1500" b="1" dirty="0">
                <a:solidFill>
                  <a:srgbClr val="F9EEE7"/>
                </a:solidFill>
                <a:latin typeface="Quattrocento" pitchFamily="34" charset="0"/>
                <a:ea typeface="Quattrocento" pitchFamily="34" charset="-122"/>
                <a:cs typeface="Quattrocento" pitchFamily="34" charset="-120"/>
              </a:rPr>
              <a:t>Îngrijire:</a:t>
            </a:r>
            <a:pPr algn="l" indent="0" marL="0">
              <a:lnSpc>
                <a:spcPts val="2250"/>
              </a:lnSpc>
              <a:buNone/>
            </a:pPr>
            <a:r>
              <a:rPr lang="en-US" sz="1500" dirty="0">
                <a:solidFill>
                  <a:srgbClr val="F9EEE7"/>
                </a:solidFill>
                <a:latin typeface="Quattrocento" pitchFamily="34" charset="0"/>
                <a:ea typeface="Quattrocento" pitchFamily="34" charset="-122"/>
                <a:cs typeface="Quattrocento" pitchFamily="34" charset="-120"/>
              </a:rPr>
              <a:t> Soare sau semiumbră, sol bine drenat. Îndepărtarea florilor uscate prelungește înflorirea semnificativ.</a:t>
            </a:r>
            <a:endParaRPr lang="en-US" sz="1500" dirty="0"/>
          </a:p>
        </p:txBody>
      </p:sp>
      <p:sp>
        <p:nvSpPr>
          <p:cNvPr id="19" name="Shape 17"/>
          <p:cNvSpPr/>
          <p:nvPr/>
        </p:nvSpPr>
        <p:spPr>
          <a:xfrm>
            <a:off x="7315200" y="4969431"/>
            <a:ext cx="6552367" cy="2327434"/>
          </a:xfrm>
          <a:prstGeom prst="rect">
            <a:avLst/>
          </a:prstGeom>
          <a:solidFill>
            <a:srgbClr val="315251"/>
          </a:solidFill>
          <a:ln/>
        </p:spPr>
      </p:sp>
      <p:sp>
        <p:nvSpPr>
          <p:cNvPr id="20" name="Shape 18"/>
          <p:cNvSpPr/>
          <p:nvPr/>
        </p:nvSpPr>
        <p:spPr>
          <a:xfrm>
            <a:off x="7315200" y="4969431"/>
            <a:ext cx="22860" cy="2327434"/>
          </a:xfrm>
          <a:prstGeom prst="roundRect">
            <a:avLst>
              <a:gd name="adj" fmla="val 125156"/>
            </a:avLst>
          </a:prstGeom>
          <a:solidFill>
            <a:srgbClr val="4A6B6A"/>
          </a:solidFill>
          <a:ln/>
        </p:spPr>
      </p:sp>
      <p:sp>
        <p:nvSpPr>
          <p:cNvPr id="21" name="Shape 19"/>
          <p:cNvSpPr/>
          <p:nvPr/>
        </p:nvSpPr>
        <p:spPr>
          <a:xfrm>
            <a:off x="7315200" y="4969431"/>
            <a:ext cx="6552367" cy="22860"/>
          </a:xfrm>
          <a:prstGeom prst="roundRect">
            <a:avLst>
              <a:gd name="adj" fmla="val 125156"/>
            </a:avLst>
          </a:prstGeom>
          <a:solidFill>
            <a:srgbClr val="4A6B6A"/>
          </a:solidFill>
          <a:ln/>
        </p:spPr>
      </p:sp>
      <p:sp>
        <p:nvSpPr>
          <p:cNvPr id="22" name="Text 20"/>
          <p:cNvSpPr/>
          <p:nvPr/>
        </p:nvSpPr>
        <p:spPr>
          <a:xfrm>
            <a:off x="7505819" y="5160050"/>
            <a:ext cx="2326243" cy="280511"/>
          </a:xfrm>
          <a:prstGeom prst="rect">
            <a:avLst/>
          </a:prstGeom>
          <a:noFill/>
          <a:ln/>
        </p:spPr>
        <p:txBody>
          <a:bodyPr wrap="none" lIns="0" tIns="0" rIns="0" bIns="0" rtlCol="0" anchor="t"/>
          <a:lstStyle/>
          <a:p>
            <a:pPr algn="l" indent="0" marL="0">
              <a:lnSpc>
                <a:spcPts val="2200"/>
              </a:lnSpc>
              <a:buNone/>
            </a:pPr>
            <a:r>
              <a:rPr lang="en-US" sz="1750" dirty="0">
                <a:solidFill>
                  <a:srgbClr val="F9EEE7"/>
                </a:solidFill>
                <a:latin typeface="Quattrocento" pitchFamily="34" charset="0"/>
                <a:ea typeface="Quattrocento" pitchFamily="34" charset="-122"/>
                <a:cs typeface="Quattrocento" pitchFamily="34" charset="-120"/>
              </a:rPr>
              <a:t>Macul (Papaver rhoeas)</a:t>
            </a:r>
            <a:endParaRPr lang="en-US" sz="1750" dirty="0"/>
          </a:p>
        </p:txBody>
      </p:sp>
      <p:sp>
        <p:nvSpPr>
          <p:cNvPr id="23" name="Text 21"/>
          <p:cNvSpPr/>
          <p:nvPr/>
        </p:nvSpPr>
        <p:spPr>
          <a:xfrm>
            <a:off x="7505819" y="5544741"/>
            <a:ext cx="6171128" cy="874395"/>
          </a:xfrm>
          <a:prstGeom prst="rect">
            <a:avLst/>
          </a:prstGeom>
          <a:noFill/>
          <a:ln/>
        </p:spPr>
        <p:txBody>
          <a:bodyPr wrap="square" lIns="0" tIns="0" rIns="0" bIns="0" rtlCol="0" anchor="t"/>
          <a:lstStyle/>
          <a:p>
            <a:pPr algn="l" indent="0" marL="0">
              <a:lnSpc>
                <a:spcPts val="2250"/>
              </a:lnSpc>
              <a:buNone/>
            </a:pPr>
            <a:r>
              <a:rPr lang="en-US" sz="1500" dirty="0">
                <a:solidFill>
                  <a:srgbClr val="F9EEE7"/>
                </a:solidFill>
                <a:latin typeface="Quattrocento" pitchFamily="34" charset="0"/>
                <a:ea typeface="Quattrocento" pitchFamily="34" charset="-122"/>
                <a:cs typeface="Quattrocento" pitchFamily="34" charset="-120"/>
              </a:rPr>
              <a:t>Flori roșii simple, simbol al câmpiilor românești. Oferă polen (nu nectar) pentru albine. Se regenerează ușor din semințe și face parte din amestecurile de ecogazon.</a:t>
            </a:r>
            <a:endParaRPr lang="en-US" sz="1500" dirty="0"/>
          </a:p>
        </p:txBody>
      </p:sp>
      <p:sp>
        <p:nvSpPr>
          <p:cNvPr id="24" name="Text 22"/>
          <p:cNvSpPr/>
          <p:nvPr/>
        </p:nvSpPr>
        <p:spPr>
          <a:xfrm>
            <a:off x="7505819" y="6523315"/>
            <a:ext cx="6171128" cy="582930"/>
          </a:xfrm>
          <a:prstGeom prst="rect">
            <a:avLst/>
          </a:prstGeom>
          <a:noFill/>
          <a:ln/>
        </p:spPr>
        <p:txBody>
          <a:bodyPr wrap="square" lIns="0" tIns="0" rIns="0" bIns="0" rtlCol="0" anchor="t"/>
          <a:lstStyle/>
          <a:p>
            <a:pPr algn="l" indent="0" marL="0">
              <a:lnSpc>
                <a:spcPts val="2250"/>
              </a:lnSpc>
              <a:buNone/>
            </a:pPr>
            <a:r>
              <a:rPr lang="en-US" sz="1500" b="1" dirty="0">
                <a:solidFill>
                  <a:srgbClr val="F9EEE7"/>
                </a:solidFill>
                <a:latin typeface="Quattrocento" pitchFamily="34" charset="0"/>
                <a:ea typeface="Quattrocento" pitchFamily="34" charset="-122"/>
                <a:cs typeface="Quattrocento" pitchFamily="34" charset="-120"/>
              </a:rPr>
              <a:t>Îngrijire:</a:t>
            </a:r>
            <a:pPr algn="l" indent="0" marL="0">
              <a:lnSpc>
                <a:spcPts val="2250"/>
              </a:lnSpc>
              <a:buNone/>
            </a:pPr>
            <a:r>
              <a:rPr lang="en-US" sz="1500" dirty="0">
                <a:solidFill>
                  <a:srgbClr val="F9EEE7"/>
                </a:solidFill>
                <a:latin typeface="Quattrocento" pitchFamily="34" charset="0"/>
                <a:ea typeface="Quattrocento" pitchFamily="34" charset="-122"/>
                <a:cs typeface="Quattrocento" pitchFamily="34" charset="-120"/>
              </a:rPr>
              <a:t> Soare plin, sol sărac și bine drenat. Nu necesită îngrijire. Se seamănă direct primăvara devreme.</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1696283" y="1184910"/>
            <a:ext cx="6566892" cy="460534"/>
          </a:xfrm>
          <a:prstGeom prst="rect">
            <a:avLst/>
          </a:prstGeom>
          <a:noFill/>
          <a:ln/>
        </p:spPr>
        <p:txBody>
          <a:bodyPr wrap="none" lIns="0" tIns="0" rIns="0" bIns="0" rtlCol="0" anchor="t"/>
          <a:lstStyle/>
          <a:p>
            <a:pPr algn="l" indent="0" marL="0">
              <a:lnSpc>
                <a:spcPts val="3500"/>
              </a:lnSpc>
              <a:buNone/>
            </a:pPr>
            <a:r>
              <a:rPr lang="en-US" sz="2800" dirty="0">
                <a:solidFill>
                  <a:srgbClr val="000000"/>
                </a:solidFill>
                <a:latin typeface="Quattrocento" pitchFamily="34" charset="0"/>
                <a:ea typeface="Quattrocento" pitchFamily="34" charset="-122"/>
                <a:cs typeface="Quattrocento" pitchFamily="34" charset="-120"/>
              </a:rPr>
              <a:t>🐝</a:t>
            </a:r>
            <a:pPr algn="l" indent="0" marL="0">
              <a:lnSpc>
                <a:spcPts val="3500"/>
              </a:lnSpc>
              <a:buNone/>
            </a:pPr>
            <a:r>
              <a:rPr lang="en-US" sz="2800" dirty="0">
                <a:solidFill>
                  <a:srgbClr val="FFD9BE"/>
                </a:solidFill>
                <a:latin typeface="Quattrocento" pitchFamily="34" charset="0"/>
                <a:ea typeface="Quattrocento" pitchFamily="34" charset="-122"/>
                <a:cs typeface="Quattrocento" pitchFamily="34" charset="-120"/>
              </a:rPr>
              <a:t> Servicii Ecosistemice ale Grădinii Tale</a:t>
            </a:r>
            <a:endParaRPr lang="en-US" sz="2800" dirty="0"/>
          </a:p>
        </p:txBody>
      </p:sp>
      <p:sp>
        <p:nvSpPr>
          <p:cNvPr id="3" name="Text 1"/>
          <p:cNvSpPr/>
          <p:nvPr/>
        </p:nvSpPr>
        <p:spPr>
          <a:xfrm>
            <a:off x="1696283" y="1864281"/>
            <a:ext cx="11237833" cy="417433"/>
          </a:xfrm>
          <a:prstGeom prst="rect">
            <a:avLst/>
          </a:prstGeom>
          <a:noFill/>
          <a:ln/>
        </p:spPr>
        <p:txBody>
          <a:bodyPr wrap="square" lIns="0" tIns="0" rIns="0" bIns="0" rtlCol="0" anchor="t"/>
          <a:lstStyle/>
          <a:p>
            <a:pPr algn="l" indent="0" marL="0">
              <a:lnSpc>
                <a:spcPts val="1600"/>
              </a:lnSpc>
              <a:buNone/>
            </a:pPr>
            <a:r>
              <a:rPr lang="en-US" sz="1150" dirty="0">
                <a:solidFill>
                  <a:srgbClr val="F9EEE7"/>
                </a:solidFill>
                <a:latin typeface="Quattrocento" pitchFamily="34" charset="0"/>
                <a:ea typeface="Quattrocento" pitchFamily="34" charset="-122"/>
                <a:cs typeface="Quattrocento" pitchFamily="34" charset="-120"/>
              </a:rPr>
              <a:t>Dincolo de frumusețea vizuală, o grădină bine gândită devine un ecosistem funcțional care contribuie activ la sănătatea mediului înconjurător. Iată principalele beneficii pe care le poți aduce naturii prin alegerile tale de plantare:</a:t>
            </a:r>
            <a:endParaRPr lang="en-US" sz="1150" dirty="0"/>
          </a:p>
        </p:txBody>
      </p:sp>
      <p:pic>
        <p:nvPicPr>
          <p:cNvPr id="4"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96283" y="2404824"/>
            <a:ext cx="378500" cy="378500"/>
          </a:xfrm>
          <a:prstGeom prst="rect">
            <a:avLst/>
          </a:prstGeom>
        </p:spPr>
      </p:pic>
      <p:sp>
        <p:nvSpPr>
          <p:cNvPr id="5" name="Text 2"/>
          <p:cNvSpPr/>
          <p:nvPr/>
        </p:nvSpPr>
        <p:spPr>
          <a:xfrm>
            <a:off x="1696283" y="2920127"/>
            <a:ext cx="1781294" cy="222647"/>
          </a:xfrm>
          <a:prstGeom prst="rect">
            <a:avLst/>
          </a:prstGeom>
          <a:noFill/>
          <a:ln/>
        </p:spPr>
        <p:txBody>
          <a:bodyPr wrap="none" lIns="0" tIns="0" rIns="0" bIns="0" rtlCol="0" anchor="t"/>
          <a:lstStyle/>
          <a:p>
            <a:pPr algn="l" indent="0" marL="0">
              <a:lnSpc>
                <a:spcPts val="1750"/>
              </a:lnSpc>
              <a:buNone/>
            </a:pPr>
            <a:r>
              <a:rPr lang="en-US" sz="1400" dirty="0">
                <a:solidFill>
                  <a:srgbClr val="F9EEE7"/>
                </a:solidFill>
                <a:latin typeface="Quattrocento" pitchFamily="34" charset="0"/>
                <a:ea typeface="Quattrocento" pitchFamily="34" charset="-122"/>
                <a:cs typeface="Quattrocento" pitchFamily="34" charset="-120"/>
              </a:rPr>
              <a:t>Polenizarea</a:t>
            </a:r>
            <a:endParaRPr lang="en-US" sz="1400" dirty="0"/>
          </a:p>
        </p:txBody>
      </p:sp>
      <p:sp>
        <p:nvSpPr>
          <p:cNvPr id="6" name="Text 3"/>
          <p:cNvSpPr/>
          <p:nvPr/>
        </p:nvSpPr>
        <p:spPr>
          <a:xfrm>
            <a:off x="1696283" y="3208377"/>
            <a:ext cx="5550456" cy="626150"/>
          </a:xfrm>
          <a:prstGeom prst="rect">
            <a:avLst/>
          </a:prstGeom>
          <a:noFill/>
          <a:ln/>
        </p:spPr>
        <p:txBody>
          <a:bodyPr wrap="square" lIns="0" tIns="0" rIns="0" bIns="0" rtlCol="0" anchor="t"/>
          <a:lstStyle/>
          <a:p>
            <a:pPr algn="l" indent="0" marL="0">
              <a:lnSpc>
                <a:spcPts val="1600"/>
              </a:lnSpc>
              <a:buNone/>
            </a:pPr>
            <a:r>
              <a:rPr lang="en-US" sz="1150" dirty="0">
                <a:solidFill>
                  <a:srgbClr val="F9EEE7"/>
                </a:solidFill>
                <a:latin typeface="Quattrocento" pitchFamily="34" charset="0"/>
                <a:ea typeface="Quattrocento" pitchFamily="34" charset="-122"/>
                <a:cs typeface="Quattrocento" pitchFamily="34" charset="-120"/>
              </a:rPr>
              <a:t>Plantele cu flori atrag și hrănesc albinele, bondarii, fluturii și alte insecte polenizatoare, esențiale pentru reproducerea multor plante — inclusiv cele din grădina ta de legume. Fără polenizatori, recolta ar fi compromisă.</a:t>
            </a:r>
            <a:endParaRPr lang="en-US" sz="1150" dirty="0"/>
          </a:p>
        </p:txBody>
      </p:sp>
      <p:pic>
        <p:nvPicPr>
          <p:cNvPr id="7"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3542" y="2404824"/>
            <a:ext cx="378500" cy="378500"/>
          </a:xfrm>
          <a:prstGeom prst="rect">
            <a:avLst/>
          </a:prstGeom>
        </p:spPr>
      </p:pic>
      <p:sp>
        <p:nvSpPr>
          <p:cNvPr id="8" name="Text 4"/>
          <p:cNvSpPr/>
          <p:nvPr/>
        </p:nvSpPr>
        <p:spPr>
          <a:xfrm>
            <a:off x="7383542" y="2920127"/>
            <a:ext cx="2469833" cy="222647"/>
          </a:xfrm>
          <a:prstGeom prst="rect">
            <a:avLst/>
          </a:prstGeom>
          <a:noFill/>
          <a:ln/>
        </p:spPr>
        <p:txBody>
          <a:bodyPr wrap="none" lIns="0" tIns="0" rIns="0" bIns="0" rtlCol="0" anchor="t"/>
          <a:lstStyle/>
          <a:p>
            <a:pPr algn="l" indent="0" marL="0">
              <a:lnSpc>
                <a:spcPts val="1750"/>
              </a:lnSpc>
              <a:buNone/>
            </a:pPr>
            <a:r>
              <a:rPr lang="en-US" sz="1400" dirty="0">
                <a:solidFill>
                  <a:srgbClr val="F9EEE7"/>
                </a:solidFill>
                <a:latin typeface="Quattrocento" pitchFamily="34" charset="0"/>
                <a:ea typeface="Quattrocento" pitchFamily="34" charset="-122"/>
                <a:cs typeface="Quattrocento" pitchFamily="34" charset="-120"/>
              </a:rPr>
              <a:t>Control natural al dăunătorilor</a:t>
            </a:r>
            <a:endParaRPr lang="en-US" sz="1400" dirty="0"/>
          </a:p>
        </p:txBody>
      </p:sp>
      <p:sp>
        <p:nvSpPr>
          <p:cNvPr id="9" name="Text 5"/>
          <p:cNvSpPr/>
          <p:nvPr/>
        </p:nvSpPr>
        <p:spPr>
          <a:xfrm>
            <a:off x="7383542" y="3208377"/>
            <a:ext cx="5550575" cy="626150"/>
          </a:xfrm>
          <a:prstGeom prst="rect">
            <a:avLst/>
          </a:prstGeom>
          <a:noFill/>
          <a:ln/>
        </p:spPr>
        <p:txBody>
          <a:bodyPr wrap="square" lIns="0" tIns="0" rIns="0" bIns="0" rtlCol="0" anchor="t"/>
          <a:lstStyle/>
          <a:p>
            <a:pPr algn="l" indent="0" marL="0">
              <a:lnSpc>
                <a:spcPts val="1600"/>
              </a:lnSpc>
              <a:buNone/>
            </a:pPr>
            <a:r>
              <a:rPr lang="en-US" sz="1150" dirty="0">
                <a:solidFill>
                  <a:srgbClr val="F9EEE7"/>
                </a:solidFill>
                <a:latin typeface="Quattrocento" pitchFamily="34" charset="0"/>
                <a:ea typeface="Quattrocento" pitchFamily="34" charset="-122"/>
                <a:cs typeface="Quattrocento" pitchFamily="34" charset="-120"/>
              </a:rPr>
              <a:t>Prin atragerea insectelor utile — buburuze, călugărițe, viespi parazitoide — se creează un echilibru natural care reduce necesitatea tratamentelor chimice. Gălbenelele, de exemplu, sunt campioani la atragerea prădătorilor naturali.</a:t>
            </a:r>
            <a:endParaRPr lang="en-US" sz="1150" dirty="0"/>
          </a:p>
        </p:txBody>
      </p:sp>
      <p:pic>
        <p:nvPicPr>
          <p:cNvPr id="10"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6283" y="4053364"/>
            <a:ext cx="378500" cy="378500"/>
          </a:xfrm>
          <a:prstGeom prst="rect">
            <a:avLst/>
          </a:prstGeom>
        </p:spPr>
      </p:pic>
      <p:sp>
        <p:nvSpPr>
          <p:cNvPr id="11" name="Text 6"/>
          <p:cNvSpPr/>
          <p:nvPr/>
        </p:nvSpPr>
        <p:spPr>
          <a:xfrm>
            <a:off x="1696283" y="4568666"/>
            <a:ext cx="1781294" cy="222647"/>
          </a:xfrm>
          <a:prstGeom prst="rect">
            <a:avLst/>
          </a:prstGeom>
          <a:noFill/>
          <a:ln/>
        </p:spPr>
        <p:txBody>
          <a:bodyPr wrap="none" lIns="0" tIns="0" rIns="0" bIns="0" rtlCol="0" anchor="t"/>
          <a:lstStyle/>
          <a:p>
            <a:pPr algn="l" indent="0" marL="0">
              <a:lnSpc>
                <a:spcPts val="1750"/>
              </a:lnSpc>
              <a:buNone/>
            </a:pPr>
            <a:r>
              <a:rPr lang="en-US" sz="1400" dirty="0">
                <a:solidFill>
                  <a:srgbClr val="F9EEE7"/>
                </a:solidFill>
                <a:latin typeface="Quattrocento" pitchFamily="34" charset="0"/>
                <a:ea typeface="Quattrocento" pitchFamily="34" charset="-122"/>
                <a:cs typeface="Quattrocento" pitchFamily="34" charset="-120"/>
              </a:rPr>
              <a:t>Biodiversitate</a:t>
            </a:r>
            <a:endParaRPr lang="en-US" sz="1400" dirty="0"/>
          </a:p>
        </p:txBody>
      </p:sp>
      <p:sp>
        <p:nvSpPr>
          <p:cNvPr id="12" name="Text 7"/>
          <p:cNvSpPr/>
          <p:nvPr/>
        </p:nvSpPr>
        <p:spPr>
          <a:xfrm>
            <a:off x="1696283" y="4856917"/>
            <a:ext cx="5550456" cy="626150"/>
          </a:xfrm>
          <a:prstGeom prst="rect">
            <a:avLst/>
          </a:prstGeom>
          <a:noFill/>
          <a:ln/>
        </p:spPr>
        <p:txBody>
          <a:bodyPr wrap="square" lIns="0" tIns="0" rIns="0" bIns="0" rtlCol="0" anchor="t"/>
          <a:lstStyle/>
          <a:p>
            <a:pPr algn="l" indent="0" marL="0">
              <a:lnSpc>
                <a:spcPts val="1600"/>
              </a:lnSpc>
              <a:buNone/>
            </a:pPr>
            <a:r>
              <a:rPr lang="en-US" sz="1150" dirty="0">
                <a:solidFill>
                  <a:srgbClr val="F9EEE7"/>
                </a:solidFill>
                <a:latin typeface="Quattrocento" pitchFamily="34" charset="0"/>
                <a:ea typeface="Quattrocento" pitchFamily="34" charset="-122"/>
                <a:cs typeface="Quattrocento" pitchFamily="34" charset="-120"/>
              </a:rPr>
              <a:t>O grădină diversă oferă hrană și adăpost pentru o gamă largă de organisme: insecte, păsări, arici, broaște. Cu cât mai multe specii de plante, cu atât mai bogat ecosistemul. Ecogazonul și arbuștii cu fructe sunt deosebit de valoroși.</a:t>
            </a:r>
            <a:endParaRPr lang="en-US" sz="1150" dirty="0"/>
          </a:p>
        </p:txBody>
      </p:sp>
      <p:pic>
        <p:nvPicPr>
          <p:cNvPr id="13"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83542" y="4053364"/>
            <a:ext cx="378500" cy="378500"/>
          </a:xfrm>
          <a:prstGeom prst="rect">
            <a:avLst/>
          </a:prstGeom>
        </p:spPr>
      </p:pic>
      <p:sp>
        <p:nvSpPr>
          <p:cNvPr id="14" name="Text 8"/>
          <p:cNvSpPr/>
          <p:nvPr/>
        </p:nvSpPr>
        <p:spPr>
          <a:xfrm>
            <a:off x="7383542" y="4568666"/>
            <a:ext cx="2185630" cy="222647"/>
          </a:xfrm>
          <a:prstGeom prst="rect">
            <a:avLst/>
          </a:prstGeom>
          <a:noFill/>
          <a:ln/>
        </p:spPr>
        <p:txBody>
          <a:bodyPr wrap="none" lIns="0" tIns="0" rIns="0" bIns="0" rtlCol="0" anchor="t"/>
          <a:lstStyle/>
          <a:p>
            <a:pPr algn="l" indent="0" marL="0">
              <a:lnSpc>
                <a:spcPts val="1750"/>
              </a:lnSpc>
              <a:buNone/>
            </a:pPr>
            <a:r>
              <a:rPr lang="en-US" sz="1400" dirty="0">
                <a:solidFill>
                  <a:srgbClr val="F9EEE7"/>
                </a:solidFill>
                <a:latin typeface="Quattrocento" pitchFamily="34" charset="0"/>
                <a:ea typeface="Quattrocento" pitchFamily="34" charset="-122"/>
                <a:cs typeface="Quattrocento" pitchFamily="34" charset="-120"/>
              </a:rPr>
              <a:t>Calitatea solului și a aerului</a:t>
            </a:r>
            <a:endParaRPr lang="en-US" sz="1400" dirty="0"/>
          </a:p>
        </p:txBody>
      </p:sp>
      <p:sp>
        <p:nvSpPr>
          <p:cNvPr id="15" name="Text 9"/>
          <p:cNvSpPr/>
          <p:nvPr/>
        </p:nvSpPr>
        <p:spPr>
          <a:xfrm>
            <a:off x="7383542" y="4856917"/>
            <a:ext cx="5550575" cy="626150"/>
          </a:xfrm>
          <a:prstGeom prst="rect">
            <a:avLst/>
          </a:prstGeom>
          <a:noFill/>
          <a:ln/>
        </p:spPr>
        <p:txBody>
          <a:bodyPr wrap="square" lIns="0" tIns="0" rIns="0" bIns="0" rtlCol="0" anchor="t"/>
          <a:lstStyle/>
          <a:p>
            <a:pPr algn="l" indent="0" marL="0">
              <a:lnSpc>
                <a:spcPts val="1600"/>
              </a:lnSpc>
              <a:buNone/>
            </a:pPr>
            <a:r>
              <a:rPr lang="en-US" sz="1150" dirty="0">
                <a:solidFill>
                  <a:srgbClr val="F9EEE7"/>
                </a:solidFill>
                <a:latin typeface="Quattrocento" pitchFamily="34" charset="0"/>
                <a:ea typeface="Quattrocento" pitchFamily="34" charset="-122"/>
                <a:cs typeface="Quattrocento" pitchFamily="34" charset="-120"/>
              </a:rPr>
              <a:t>Rădăcinile aerisesc solul, materia organică îmbunătățește structura și fertilitatea, iar frunzele și tulpinile captează CO₂ și particule de praf. Arborii maturi sunt cei mai eficienți „depozite" de carbon din întreaga grădină.</a:t>
            </a:r>
            <a:endParaRPr lang="en-US" sz="1150" dirty="0"/>
          </a:p>
        </p:txBody>
      </p:sp>
      <p:sp>
        <p:nvSpPr>
          <p:cNvPr id="16" name="Text 10"/>
          <p:cNvSpPr/>
          <p:nvPr/>
        </p:nvSpPr>
        <p:spPr>
          <a:xfrm>
            <a:off x="1696283" y="5681782"/>
            <a:ext cx="2706767" cy="499586"/>
          </a:xfrm>
          <a:prstGeom prst="rect">
            <a:avLst/>
          </a:prstGeom>
          <a:noFill/>
          <a:ln/>
        </p:spPr>
        <p:txBody>
          <a:bodyPr wrap="none" lIns="0" tIns="0" rIns="0" bIns="0" rtlCol="0" anchor="t"/>
          <a:lstStyle/>
          <a:p>
            <a:pPr algn="ctr" indent="0" marL="0">
              <a:lnSpc>
                <a:spcPts val="3900"/>
              </a:lnSpc>
              <a:buNone/>
            </a:pPr>
            <a:r>
              <a:rPr lang="en-US" sz="3900" dirty="0">
                <a:solidFill>
                  <a:srgbClr val="F9EEE7"/>
                </a:solidFill>
                <a:latin typeface="Quattrocento" pitchFamily="34" charset="0"/>
                <a:ea typeface="Quattrocento" pitchFamily="34" charset="-122"/>
                <a:cs typeface="Quattrocento" pitchFamily="34" charset="-120"/>
              </a:rPr>
              <a:t>1-2x</a:t>
            </a:r>
            <a:endParaRPr lang="en-US" sz="3900" dirty="0"/>
          </a:p>
        </p:txBody>
      </p:sp>
      <p:sp>
        <p:nvSpPr>
          <p:cNvPr id="17" name="Text 11"/>
          <p:cNvSpPr/>
          <p:nvPr/>
        </p:nvSpPr>
        <p:spPr>
          <a:xfrm>
            <a:off x="2158960" y="6339007"/>
            <a:ext cx="1781294" cy="222647"/>
          </a:xfrm>
          <a:prstGeom prst="rect">
            <a:avLst/>
          </a:prstGeom>
          <a:noFill/>
          <a:ln/>
        </p:spPr>
        <p:txBody>
          <a:bodyPr wrap="none" lIns="0" tIns="0" rIns="0" bIns="0" rtlCol="0" anchor="t"/>
          <a:lstStyle/>
          <a:p>
            <a:pPr algn="ctr" indent="0" marL="0">
              <a:lnSpc>
                <a:spcPts val="1750"/>
              </a:lnSpc>
              <a:buNone/>
            </a:pPr>
            <a:r>
              <a:rPr lang="en-US" sz="1400" dirty="0">
                <a:solidFill>
                  <a:srgbClr val="F9EEE7"/>
                </a:solidFill>
                <a:latin typeface="Quattrocento" pitchFamily="34" charset="0"/>
                <a:ea typeface="Quattrocento" pitchFamily="34" charset="-122"/>
                <a:cs typeface="Quattrocento" pitchFamily="34" charset="-120"/>
              </a:rPr>
              <a:t>Cosit ecogazon</a:t>
            </a:r>
            <a:endParaRPr lang="en-US" sz="1400" dirty="0"/>
          </a:p>
        </p:txBody>
      </p:sp>
      <p:sp>
        <p:nvSpPr>
          <p:cNvPr id="18" name="Text 12"/>
          <p:cNvSpPr/>
          <p:nvPr/>
        </p:nvSpPr>
        <p:spPr>
          <a:xfrm>
            <a:off x="1696283" y="6627257"/>
            <a:ext cx="2706767" cy="417433"/>
          </a:xfrm>
          <a:prstGeom prst="rect">
            <a:avLst/>
          </a:prstGeom>
          <a:noFill/>
          <a:ln/>
        </p:spPr>
        <p:txBody>
          <a:bodyPr wrap="square" lIns="0" tIns="0" rIns="0" bIns="0" rtlCol="0" anchor="t"/>
          <a:lstStyle/>
          <a:p>
            <a:pPr algn="ctr" indent="0" marL="0">
              <a:lnSpc>
                <a:spcPts val="1600"/>
              </a:lnSpc>
              <a:buNone/>
            </a:pPr>
            <a:r>
              <a:rPr lang="en-US" sz="1150" dirty="0">
                <a:solidFill>
                  <a:srgbClr val="F9EEE7"/>
                </a:solidFill>
                <a:latin typeface="Quattrocento" pitchFamily="34" charset="0"/>
                <a:ea typeface="Quattrocento" pitchFamily="34" charset="-122"/>
                <a:cs typeface="Quattrocento" pitchFamily="34" charset="-120"/>
              </a:rPr>
              <a:t>Față de zeci de tunderi/an pentru gazonul clasic</a:t>
            </a:r>
            <a:endParaRPr lang="en-US" sz="1150" dirty="0"/>
          </a:p>
        </p:txBody>
      </p:sp>
      <p:sp>
        <p:nvSpPr>
          <p:cNvPr id="19" name="Text 13"/>
          <p:cNvSpPr/>
          <p:nvPr/>
        </p:nvSpPr>
        <p:spPr>
          <a:xfrm>
            <a:off x="4539853" y="5681782"/>
            <a:ext cx="2706886" cy="499586"/>
          </a:xfrm>
          <a:prstGeom prst="rect">
            <a:avLst/>
          </a:prstGeom>
          <a:noFill/>
          <a:ln/>
        </p:spPr>
        <p:txBody>
          <a:bodyPr wrap="none" lIns="0" tIns="0" rIns="0" bIns="0" rtlCol="0" anchor="t"/>
          <a:lstStyle/>
          <a:p>
            <a:pPr algn="ctr" indent="0" marL="0">
              <a:lnSpc>
                <a:spcPts val="3900"/>
              </a:lnSpc>
              <a:buNone/>
            </a:pPr>
            <a:r>
              <a:rPr lang="en-US" sz="3900" dirty="0">
                <a:solidFill>
                  <a:srgbClr val="F9EEE7"/>
                </a:solidFill>
                <a:latin typeface="Quattrocento" pitchFamily="34" charset="0"/>
                <a:ea typeface="Quattrocento" pitchFamily="34" charset="-122"/>
                <a:cs typeface="Quattrocento" pitchFamily="34" charset="-120"/>
              </a:rPr>
              <a:t>70%</a:t>
            </a:r>
            <a:endParaRPr lang="en-US" sz="3900" dirty="0"/>
          </a:p>
        </p:txBody>
      </p:sp>
      <p:sp>
        <p:nvSpPr>
          <p:cNvPr id="20" name="Text 14"/>
          <p:cNvSpPr/>
          <p:nvPr/>
        </p:nvSpPr>
        <p:spPr>
          <a:xfrm>
            <a:off x="5002649" y="6339007"/>
            <a:ext cx="1781294" cy="222647"/>
          </a:xfrm>
          <a:prstGeom prst="rect">
            <a:avLst/>
          </a:prstGeom>
          <a:noFill/>
          <a:ln/>
        </p:spPr>
        <p:txBody>
          <a:bodyPr wrap="none" lIns="0" tIns="0" rIns="0" bIns="0" rtlCol="0" anchor="t"/>
          <a:lstStyle/>
          <a:p>
            <a:pPr algn="ctr" indent="0" marL="0">
              <a:lnSpc>
                <a:spcPts val="1750"/>
              </a:lnSpc>
              <a:buNone/>
            </a:pPr>
            <a:r>
              <a:rPr lang="en-US" sz="1400" dirty="0">
                <a:solidFill>
                  <a:srgbClr val="F9EEE7"/>
                </a:solidFill>
                <a:latin typeface="Quattrocento" pitchFamily="34" charset="0"/>
                <a:ea typeface="Quattrocento" pitchFamily="34" charset="-122"/>
                <a:cs typeface="Quattrocento" pitchFamily="34" charset="-120"/>
              </a:rPr>
              <a:t>Mai puțină apă</a:t>
            </a:r>
            <a:endParaRPr lang="en-US" sz="1400" dirty="0"/>
          </a:p>
        </p:txBody>
      </p:sp>
      <p:sp>
        <p:nvSpPr>
          <p:cNvPr id="21" name="Text 15"/>
          <p:cNvSpPr/>
          <p:nvPr/>
        </p:nvSpPr>
        <p:spPr>
          <a:xfrm>
            <a:off x="4539853" y="6627257"/>
            <a:ext cx="2706886" cy="417433"/>
          </a:xfrm>
          <a:prstGeom prst="rect">
            <a:avLst/>
          </a:prstGeom>
          <a:noFill/>
          <a:ln/>
        </p:spPr>
        <p:txBody>
          <a:bodyPr wrap="square" lIns="0" tIns="0" rIns="0" bIns="0" rtlCol="0" anchor="t"/>
          <a:lstStyle/>
          <a:p>
            <a:pPr algn="ctr" indent="0" marL="0">
              <a:lnSpc>
                <a:spcPts val="1600"/>
              </a:lnSpc>
              <a:buNone/>
            </a:pPr>
            <a:r>
              <a:rPr lang="en-US" sz="1150" dirty="0">
                <a:solidFill>
                  <a:srgbClr val="F9EEE7"/>
                </a:solidFill>
                <a:latin typeface="Quattrocento" pitchFamily="34" charset="0"/>
                <a:ea typeface="Quattrocento" pitchFamily="34" charset="-122"/>
                <a:cs typeface="Quattrocento" pitchFamily="34" charset="-120"/>
              </a:rPr>
              <a:t>Necesar redus față de gazonul tradițional pentru ierburi ornamentale</a:t>
            </a:r>
            <a:endParaRPr lang="en-US" sz="1150" dirty="0"/>
          </a:p>
        </p:txBody>
      </p:sp>
      <p:sp>
        <p:nvSpPr>
          <p:cNvPr id="22" name="Text 16"/>
          <p:cNvSpPr/>
          <p:nvPr/>
        </p:nvSpPr>
        <p:spPr>
          <a:xfrm>
            <a:off x="7383542" y="5681782"/>
            <a:ext cx="2706886" cy="499586"/>
          </a:xfrm>
          <a:prstGeom prst="rect">
            <a:avLst/>
          </a:prstGeom>
          <a:noFill/>
          <a:ln/>
        </p:spPr>
        <p:txBody>
          <a:bodyPr wrap="none" lIns="0" tIns="0" rIns="0" bIns="0" rtlCol="0" anchor="t"/>
          <a:lstStyle/>
          <a:p>
            <a:pPr algn="ctr" indent="0" marL="0">
              <a:lnSpc>
                <a:spcPts val="3900"/>
              </a:lnSpc>
              <a:buNone/>
            </a:pPr>
            <a:r>
              <a:rPr lang="en-US" sz="3900" dirty="0">
                <a:solidFill>
                  <a:srgbClr val="F9EEE7"/>
                </a:solidFill>
                <a:latin typeface="Quattrocento" pitchFamily="34" charset="0"/>
                <a:ea typeface="Quattrocento" pitchFamily="34" charset="-122"/>
                <a:cs typeface="Quattrocento" pitchFamily="34" charset="-120"/>
              </a:rPr>
              <a:t>4</a:t>
            </a:r>
            <a:endParaRPr lang="en-US" sz="3900" dirty="0"/>
          </a:p>
        </p:txBody>
      </p:sp>
      <p:sp>
        <p:nvSpPr>
          <p:cNvPr id="23" name="Text 17"/>
          <p:cNvSpPr/>
          <p:nvPr/>
        </p:nvSpPr>
        <p:spPr>
          <a:xfrm>
            <a:off x="7846338" y="6339007"/>
            <a:ext cx="1781294" cy="222647"/>
          </a:xfrm>
          <a:prstGeom prst="rect">
            <a:avLst/>
          </a:prstGeom>
          <a:noFill/>
          <a:ln/>
        </p:spPr>
        <p:txBody>
          <a:bodyPr wrap="none" lIns="0" tIns="0" rIns="0" bIns="0" rtlCol="0" anchor="t"/>
          <a:lstStyle/>
          <a:p>
            <a:pPr algn="ctr" indent="0" marL="0">
              <a:lnSpc>
                <a:spcPts val="1750"/>
              </a:lnSpc>
              <a:buNone/>
            </a:pPr>
            <a:r>
              <a:rPr lang="en-US" sz="1400" dirty="0">
                <a:solidFill>
                  <a:srgbClr val="F9EEE7"/>
                </a:solidFill>
                <a:latin typeface="Quattrocento" pitchFamily="34" charset="0"/>
                <a:ea typeface="Quattrocento" pitchFamily="34" charset="-122"/>
                <a:cs typeface="Quattrocento" pitchFamily="34" charset="-120"/>
              </a:rPr>
              <a:t>Sezoane de interes</a:t>
            </a:r>
            <a:endParaRPr lang="en-US" sz="1400" dirty="0"/>
          </a:p>
        </p:txBody>
      </p:sp>
      <p:sp>
        <p:nvSpPr>
          <p:cNvPr id="24" name="Text 18"/>
          <p:cNvSpPr/>
          <p:nvPr/>
        </p:nvSpPr>
        <p:spPr>
          <a:xfrm>
            <a:off x="7383542" y="6627257"/>
            <a:ext cx="2706886" cy="417433"/>
          </a:xfrm>
          <a:prstGeom prst="rect">
            <a:avLst/>
          </a:prstGeom>
          <a:noFill/>
          <a:ln/>
        </p:spPr>
        <p:txBody>
          <a:bodyPr wrap="square" lIns="0" tIns="0" rIns="0" bIns="0" rtlCol="0" anchor="t"/>
          <a:lstStyle/>
          <a:p>
            <a:pPr algn="ctr" indent="0" marL="0">
              <a:lnSpc>
                <a:spcPts val="1600"/>
              </a:lnSpc>
              <a:buNone/>
            </a:pPr>
            <a:r>
              <a:rPr lang="en-US" sz="1150" dirty="0">
                <a:solidFill>
                  <a:srgbClr val="F9EEE7"/>
                </a:solidFill>
                <a:latin typeface="Quattrocento" pitchFamily="34" charset="0"/>
                <a:ea typeface="Quattrocento" pitchFamily="34" charset="-122"/>
                <a:cs typeface="Quattrocento" pitchFamily="34" charset="-120"/>
              </a:rPr>
              <a:t>Arbori precum Amelanchier oferă decorativitate tot anul</a:t>
            </a:r>
            <a:endParaRPr lang="en-US" sz="1150" dirty="0"/>
          </a:p>
        </p:txBody>
      </p:sp>
      <p:sp>
        <p:nvSpPr>
          <p:cNvPr id="25" name="Text 19"/>
          <p:cNvSpPr/>
          <p:nvPr/>
        </p:nvSpPr>
        <p:spPr>
          <a:xfrm>
            <a:off x="10227231" y="5681782"/>
            <a:ext cx="2706886" cy="499586"/>
          </a:xfrm>
          <a:prstGeom prst="rect">
            <a:avLst/>
          </a:prstGeom>
          <a:noFill/>
          <a:ln/>
        </p:spPr>
        <p:txBody>
          <a:bodyPr wrap="none" lIns="0" tIns="0" rIns="0" bIns="0" rtlCol="0" anchor="t"/>
          <a:lstStyle/>
          <a:p>
            <a:pPr algn="ctr" indent="0" marL="0">
              <a:lnSpc>
                <a:spcPts val="3900"/>
              </a:lnSpc>
              <a:buNone/>
            </a:pPr>
            <a:r>
              <a:rPr lang="en-US" sz="3900" dirty="0">
                <a:solidFill>
                  <a:srgbClr val="F9EEE7"/>
                </a:solidFill>
                <a:latin typeface="Quattrocento" pitchFamily="34" charset="0"/>
                <a:ea typeface="Quattrocento" pitchFamily="34" charset="-122"/>
                <a:cs typeface="Quattrocento" pitchFamily="34" charset="-120"/>
              </a:rPr>
              <a:t>0</a:t>
            </a:r>
            <a:endParaRPr lang="en-US" sz="3900" dirty="0"/>
          </a:p>
        </p:txBody>
      </p:sp>
      <p:sp>
        <p:nvSpPr>
          <p:cNvPr id="26" name="Text 20"/>
          <p:cNvSpPr/>
          <p:nvPr/>
        </p:nvSpPr>
        <p:spPr>
          <a:xfrm>
            <a:off x="10690027" y="6339007"/>
            <a:ext cx="1781294" cy="222647"/>
          </a:xfrm>
          <a:prstGeom prst="rect">
            <a:avLst/>
          </a:prstGeom>
          <a:noFill/>
          <a:ln/>
        </p:spPr>
        <p:txBody>
          <a:bodyPr wrap="none" lIns="0" tIns="0" rIns="0" bIns="0" rtlCol="0" anchor="t"/>
          <a:lstStyle/>
          <a:p>
            <a:pPr algn="ctr" indent="0" marL="0">
              <a:lnSpc>
                <a:spcPts val="1750"/>
              </a:lnSpc>
              <a:buNone/>
            </a:pPr>
            <a:r>
              <a:rPr lang="en-US" sz="1400" dirty="0">
                <a:solidFill>
                  <a:srgbClr val="F9EEE7"/>
                </a:solidFill>
                <a:latin typeface="Quattrocento" pitchFamily="34" charset="0"/>
                <a:ea typeface="Quattrocento" pitchFamily="34" charset="-122"/>
                <a:cs typeface="Quattrocento" pitchFamily="34" charset="-120"/>
              </a:rPr>
              <a:t>Fertilizare ierburi</a:t>
            </a:r>
            <a:endParaRPr lang="en-US" sz="1400" dirty="0"/>
          </a:p>
        </p:txBody>
      </p:sp>
      <p:sp>
        <p:nvSpPr>
          <p:cNvPr id="27" name="Text 21"/>
          <p:cNvSpPr/>
          <p:nvPr/>
        </p:nvSpPr>
        <p:spPr>
          <a:xfrm>
            <a:off x="10227231" y="6627257"/>
            <a:ext cx="2706886" cy="417433"/>
          </a:xfrm>
          <a:prstGeom prst="rect">
            <a:avLst/>
          </a:prstGeom>
          <a:noFill/>
          <a:ln/>
        </p:spPr>
        <p:txBody>
          <a:bodyPr wrap="square" lIns="0" tIns="0" rIns="0" bIns="0" rtlCol="0" anchor="t"/>
          <a:lstStyle/>
          <a:p>
            <a:pPr algn="ctr" indent="0" marL="0">
              <a:lnSpc>
                <a:spcPts val="1600"/>
              </a:lnSpc>
              <a:buNone/>
            </a:pPr>
            <a:r>
              <a:rPr lang="en-US" sz="1150" dirty="0">
                <a:solidFill>
                  <a:srgbClr val="F9EEE7"/>
                </a:solidFill>
                <a:latin typeface="Quattrocento" pitchFamily="34" charset="0"/>
                <a:ea typeface="Quattrocento" pitchFamily="34" charset="-122"/>
                <a:cs typeface="Quattrocento" pitchFamily="34" charset="-120"/>
              </a:rPr>
              <a:t>Ierburile ornamentale se dezvoltă excelent și în soluri sărace</a:t>
            </a:r>
            <a:endParaRPr lang="en-US" sz="11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2026-03-01T08:32:55Z</dcterms:created>
  <dcterms:modified xsi:type="dcterms:W3CDTF">2026-03-01T08:32:55Z</dcterms:modified>
</cp:coreProperties>
</file>